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62" r:id="rId5"/>
    <p:sldId id="260" r:id="rId6"/>
    <p:sldId id="263" r:id="rId7"/>
    <p:sldId id="261" r:id="rId8"/>
    <p:sldId id="270" r:id="rId9"/>
    <p:sldId id="271" r:id="rId10"/>
    <p:sldId id="296" r:id="rId11"/>
    <p:sldId id="297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7" r:id="rId23"/>
    <p:sldId id="282" r:id="rId24"/>
    <p:sldId id="283" r:id="rId25"/>
    <p:sldId id="284" r:id="rId26"/>
    <p:sldId id="285" r:id="rId27"/>
    <p:sldId id="286" r:id="rId28"/>
    <p:sldId id="290" r:id="rId29"/>
    <p:sldId id="291" r:id="rId30"/>
    <p:sldId id="288" r:id="rId31"/>
    <p:sldId id="292" r:id="rId32"/>
    <p:sldId id="293" r:id="rId33"/>
    <p:sldId id="294" r:id="rId34"/>
    <p:sldId id="295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35" autoAdjust="0"/>
    <p:restoredTop sz="94673" autoAdjust="0"/>
  </p:normalViewPr>
  <p:slideViewPr>
    <p:cSldViewPr>
      <p:cViewPr>
        <p:scale>
          <a:sx n="70" d="100"/>
          <a:sy n="70" d="100"/>
        </p:scale>
        <p:origin x="-1718" y="-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39334-5E81-4A34-B0D7-528431A8C9E7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D48CC-9F76-4F87-B57B-9FDB396F0F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D48CC-9F76-4F87-B57B-9FDB396F0F06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D48CC-9F76-4F87-B57B-9FDB396F0F06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3108" y="357166"/>
            <a:ext cx="45801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Цифровая схемотехника</a:t>
            </a:r>
            <a:endParaRPr lang="ru-RU" sz="3200" b="1" dirty="0"/>
          </a:p>
        </p:txBody>
      </p:sp>
      <p:pic>
        <p:nvPicPr>
          <p:cNvPr id="1026" name="Picture 2" descr="https://www.ntc-raduga.ru/images/schem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143116"/>
            <a:ext cx="5581650" cy="401002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428860" y="1142984"/>
            <a:ext cx="3627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Лекция 3. Комбинационные схемы</a:t>
            </a:r>
            <a:endParaRPr lang="ru-RU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00034" y="571480"/>
            <a:ext cx="81439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В данной лекции заканчиваем говорить про комбинационные схемы (КС). С 4-й лекции уже начнем говорить про триггеры.</a:t>
            </a:r>
          </a:p>
          <a:p>
            <a:pPr algn="just"/>
            <a:r>
              <a:rPr lang="ru-RU" dirty="0" smtClean="0"/>
              <a:t>   И первый вопрос, который мы рассмотрим в данной лекции – это использование мультиплексоров в качестве КС.</a:t>
            </a:r>
          </a:p>
          <a:p>
            <a:pPr algn="just"/>
            <a:r>
              <a:rPr lang="ru-RU" dirty="0" smtClean="0"/>
              <a:t>   В современном проектировании цифровой аппаратуры такие задачи стоят крайне редко, если вообще стоят. Все дело в том, что лет 30 назад, когда все схемы собирали из микросхем малой и средней степени интеграции и ощущался их некий дефицит, подобные задачи были актуальны, а сейчас повсеместно используется </a:t>
            </a:r>
            <a:r>
              <a:rPr lang="ru-RU" b="1" dirty="0" smtClean="0"/>
              <a:t>Программирование Логической Интегральной Схемы </a:t>
            </a:r>
            <a:r>
              <a:rPr lang="ru-RU" dirty="0" smtClean="0"/>
              <a:t>(</a:t>
            </a:r>
            <a:r>
              <a:rPr lang="ru-RU" b="1" dirty="0" smtClean="0"/>
              <a:t>ПЛИС</a:t>
            </a:r>
            <a:r>
              <a:rPr lang="ru-RU" dirty="0" smtClean="0"/>
              <a:t>). Однако, для того, чтобы лучше понять ПЛИС, мы </a:t>
            </a:r>
            <a:r>
              <a:rPr lang="ru-RU" dirty="0" err="1" smtClean="0"/>
              <a:t>прорешаем</a:t>
            </a:r>
            <a:r>
              <a:rPr lang="ru-RU" dirty="0" smtClean="0"/>
              <a:t> пару тройку подобных задач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00298" y="142852"/>
            <a:ext cx="3197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Мультиплексор в качестве КС: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34" y="642918"/>
            <a:ext cx="8358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b="1" dirty="0" smtClean="0"/>
              <a:t>Мультиплексор</a:t>
            </a:r>
            <a:r>
              <a:rPr lang="ru-RU" dirty="0" smtClean="0"/>
              <a:t> – это устройство, имеющее много сигнальных входов и мало (один) выход.</a:t>
            </a:r>
          </a:p>
        </p:txBody>
      </p:sp>
      <p:sp>
        <p:nvSpPr>
          <p:cNvPr id="15365" name="AutoShape 5" descr="https://3d-diy.ru/upload/resize_cache/webp/iblock/0ff/CD74HC4067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571473" y="1357298"/>
            <a:ext cx="82153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 качестве примера возьмем все ту же КС (из лекции 2), которая выставляет на выходе «1», если на вход было подано </a:t>
            </a:r>
            <a:r>
              <a:rPr lang="ru-RU" i="1" dirty="0" smtClean="0"/>
              <a:t>более одной «1».</a:t>
            </a:r>
          </a:p>
          <a:p>
            <a:pPr algn="just"/>
            <a:r>
              <a:rPr lang="ru-RU" dirty="0" smtClean="0"/>
              <a:t>Еще раз нарисуем таблицу истинности этой схемы.</a:t>
            </a:r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142844" y="2357430"/>
            <a:ext cx="35813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Наша схема на 3-и входа: Х</a:t>
            </a:r>
            <a:r>
              <a:rPr lang="ru-RU" sz="1400" dirty="0" smtClean="0"/>
              <a:t>0</a:t>
            </a:r>
            <a:r>
              <a:rPr lang="ru-RU" dirty="0" smtClean="0"/>
              <a:t>, Х</a:t>
            </a:r>
            <a:r>
              <a:rPr lang="ru-RU" sz="1400" dirty="0" smtClean="0"/>
              <a:t>1</a:t>
            </a:r>
            <a:r>
              <a:rPr lang="ru-RU" dirty="0" smtClean="0"/>
              <a:t>, Х</a:t>
            </a:r>
            <a:r>
              <a:rPr lang="ru-RU" sz="1400" dirty="0" smtClean="0"/>
              <a:t>2</a:t>
            </a:r>
          </a:p>
          <a:p>
            <a:r>
              <a:rPr lang="ru-RU" dirty="0" smtClean="0"/>
              <a:t>                             1-н выход: </a:t>
            </a:r>
            <a:r>
              <a:rPr lang="en-US" dirty="0" smtClean="0"/>
              <a:t>Y</a:t>
            </a:r>
            <a:endParaRPr lang="ru-RU" dirty="0"/>
          </a:p>
        </p:txBody>
      </p:sp>
      <p:graphicFrame>
        <p:nvGraphicFramePr>
          <p:cNvPr id="46" name="Таблица 45"/>
          <p:cNvGraphicFramePr>
            <a:graphicFrameLocks noGrp="1"/>
          </p:cNvGraphicFramePr>
          <p:nvPr/>
        </p:nvGraphicFramePr>
        <p:xfrm>
          <a:off x="714348" y="3071810"/>
          <a:ext cx="2500330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28628"/>
                <a:gridCol w="500066"/>
                <a:gridCol w="428628"/>
                <a:gridCol w="285752"/>
                <a:gridCol w="85725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sz="1400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sz="1400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sz="1400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входы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8" name="Прямая соединительная линия 47"/>
          <p:cNvCxnSpPr/>
          <p:nvPr/>
        </p:nvCxnSpPr>
        <p:spPr>
          <a:xfrm>
            <a:off x="500034" y="4929198"/>
            <a:ext cx="285752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643306" y="2285992"/>
            <a:ext cx="507209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Т.о схема нам выставляет «1» на выходе, если на вход подано более одной «1» (на </a:t>
            </a:r>
            <a:r>
              <a:rPr lang="en-GB" dirty="0" smtClean="0"/>
              <a:t>Y</a:t>
            </a:r>
            <a:r>
              <a:rPr lang="ru-RU" dirty="0" smtClean="0"/>
              <a:t> где более одной единицы выставляем «1», в остальных случаях «0»).</a:t>
            </a:r>
          </a:p>
          <a:p>
            <a:pPr algn="just"/>
            <a:r>
              <a:rPr lang="ru-RU" dirty="0" smtClean="0"/>
              <a:t>Нам необходимо построить КС на базе мультиплексора.</a:t>
            </a:r>
          </a:p>
          <a:p>
            <a:pPr algn="just"/>
            <a:r>
              <a:rPr lang="ru-RU" dirty="0" smtClean="0"/>
              <a:t>Начертим схему мультиплексора, где</a:t>
            </a:r>
          </a:p>
          <a:p>
            <a:pPr algn="just"/>
            <a:r>
              <a:rPr lang="ru-RU" dirty="0" smtClean="0"/>
              <a:t>А</a:t>
            </a:r>
            <a:r>
              <a:rPr lang="ru-RU" sz="1400" dirty="0" smtClean="0"/>
              <a:t>0</a:t>
            </a:r>
            <a:r>
              <a:rPr lang="ru-RU" dirty="0" smtClean="0"/>
              <a:t>, А</a:t>
            </a:r>
            <a:r>
              <a:rPr lang="ru-RU" sz="1400" dirty="0" smtClean="0"/>
              <a:t>1</a:t>
            </a:r>
            <a:r>
              <a:rPr lang="ru-RU" dirty="0" smtClean="0"/>
              <a:t>, А</a:t>
            </a:r>
            <a:r>
              <a:rPr lang="ru-RU" sz="1400" dirty="0" smtClean="0"/>
              <a:t>2</a:t>
            </a:r>
            <a:r>
              <a:rPr lang="ru-RU" dirty="0" smtClean="0"/>
              <a:t> – адреса (адресные входы)</a:t>
            </a:r>
          </a:p>
          <a:p>
            <a:pPr algn="just"/>
            <a:r>
              <a:rPr lang="ru-RU" dirty="0" smtClean="0"/>
              <a:t>Х</a:t>
            </a:r>
            <a:r>
              <a:rPr lang="ru-RU" sz="1400" dirty="0" smtClean="0"/>
              <a:t>0</a:t>
            </a:r>
            <a:r>
              <a:rPr lang="ru-RU" dirty="0" smtClean="0"/>
              <a:t>, Х</a:t>
            </a:r>
            <a:r>
              <a:rPr lang="ru-RU" sz="1400" dirty="0" smtClean="0"/>
              <a:t>1</a:t>
            </a:r>
            <a:r>
              <a:rPr lang="ru-RU" dirty="0" smtClean="0"/>
              <a:t>, Х</a:t>
            </a:r>
            <a:r>
              <a:rPr lang="ru-RU" sz="1400" dirty="0" smtClean="0"/>
              <a:t>2</a:t>
            </a:r>
            <a:r>
              <a:rPr lang="ru-RU" dirty="0" smtClean="0"/>
              <a:t>, Х</a:t>
            </a:r>
            <a:r>
              <a:rPr lang="ru-RU" sz="1400" dirty="0" smtClean="0"/>
              <a:t>3</a:t>
            </a:r>
            <a:r>
              <a:rPr lang="ru-RU" dirty="0" smtClean="0"/>
              <a:t>, Х</a:t>
            </a:r>
            <a:r>
              <a:rPr lang="ru-RU" sz="1400" dirty="0" smtClean="0"/>
              <a:t>4</a:t>
            </a:r>
            <a:r>
              <a:rPr lang="ru-RU" dirty="0" smtClean="0"/>
              <a:t>, Х</a:t>
            </a:r>
            <a:r>
              <a:rPr lang="ru-RU" sz="1400" dirty="0" smtClean="0"/>
              <a:t>5</a:t>
            </a:r>
            <a:r>
              <a:rPr lang="ru-RU" dirty="0" smtClean="0"/>
              <a:t>, Х</a:t>
            </a:r>
            <a:r>
              <a:rPr lang="ru-RU" sz="1400" dirty="0" smtClean="0"/>
              <a:t>6</a:t>
            </a:r>
            <a:r>
              <a:rPr lang="ru-RU" dirty="0" smtClean="0"/>
              <a:t>, Х</a:t>
            </a:r>
            <a:r>
              <a:rPr lang="ru-RU" sz="1400" dirty="0" smtClean="0"/>
              <a:t>7 </a:t>
            </a:r>
            <a:r>
              <a:rPr lang="ru-RU" dirty="0" smtClean="0"/>
              <a:t>– входы</a:t>
            </a:r>
          </a:p>
          <a:p>
            <a:pPr algn="just"/>
            <a:r>
              <a:rPr lang="en-GB" dirty="0" smtClean="0"/>
              <a:t>Y – </a:t>
            </a:r>
            <a:r>
              <a:rPr lang="ru-RU" dirty="0" smtClean="0"/>
              <a:t>выход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Суть: входы мы подаем на адресный вход мультиплексора</a:t>
            </a:r>
            <a:endParaRPr lang="ru-RU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Таблица 83"/>
          <p:cNvGraphicFramePr>
            <a:graphicFrameLocks noGrp="1"/>
          </p:cNvGraphicFramePr>
          <p:nvPr/>
        </p:nvGraphicFramePr>
        <p:xfrm>
          <a:off x="3571868" y="214290"/>
          <a:ext cx="2500330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28628"/>
                <a:gridCol w="500066"/>
                <a:gridCol w="428628"/>
                <a:gridCol w="285752"/>
                <a:gridCol w="85725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sz="1400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sz="1400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sz="1400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входы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5" name="TextBox 84"/>
          <p:cNvSpPr txBox="1"/>
          <p:nvPr/>
        </p:nvSpPr>
        <p:spPr>
          <a:xfrm>
            <a:off x="6143636" y="142852"/>
            <a:ext cx="271464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- </a:t>
            </a:r>
            <a:r>
              <a:rPr lang="ru-RU" dirty="0" smtClean="0">
                <a:solidFill>
                  <a:srgbClr val="0070C0"/>
                </a:solidFill>
              </a:rPr>
              <a:t>Мультиплексор, когда у него на входе (Х</a:t>
            </a:r>
            <a:r>
              <a:rPr lang="ru-RU" sz="1400" dirty="0" smtClean="0">
                <a:solidFill>
                  <a:srgbClr val="0070C0"/>
                </a:solidFill>
              </a:rPr>
              <a:t>0</a:t>
            </a:r>
            <a:r>
              <a:rPr lang="ru-RU" dirty="0" smtClean="0">
                <a:solidFill>
                  <a:srgbClr val="0070C0"/>
                </a:solidFill>
              </a:rPr>
              <a:t>) выставлен двоичный «0», соединяет нулевой вход с выходом </a:t>
            </a:r>
            <a:r>
              <a:rPr lang="en-GB" dirty="0" smtClean="0">
                <a:solidFill>
                  <a:srgbClr val="0070C0"/>
                </a:solidFill>
              </a:rPr>
              <a:t>Y</a:t>
            </a:r>
            <a:r>
              <a:rPr lang="ru-RU" dirty="0" smtClean="0">
                <a:solidFill>
                  <a:srgbClr val="0070C0"/>
                </a:solidFill>
              </a:rPr>
              <a:t> (копирует значение Х</a:t>
            </a:r>
            <a:r>
              <a:rPr lang="ru-RU" sz="1400" dirty="0" smtClean="0">
                <a:solidFill>
                  <a:srgbClr val="0070C0"/>
                </a:solidFill>
              </a:rPr>
              <a:t>0</a:t>
            </a:r>
            <a:r>
              <a:rPr lang="ru-RU" dirty="0" smtClean="0">
                <a:solidFill>
                  <a:srgbClr val="0070C0"/>
                </a:solidFill>
              </a:rPr>
              <a:t> на выход </a:t>
            </a:r>
            <a:r>
              <a:rPr lang="en-GB" dirty="0" smtClean="0">
                <a:solidFill>
                  <a:srgbClr val="0070C0"/>
                </a:solidFill>
              </a:rPr>
              <a:t>Y</a:t>
            </a:r>
            <a:r>
              <a:rPr lang="ru-RU" dirty="0" smtClean="0">
                <a:solidFill>
                  <a:srgbClr val="0070C0"/>
                </a:solidFill>
              </a:rPr>
              <a:t>) (1-я строчка ТИ, вход 0);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rgbClr val="0070C0"/>
                </a:solidFill>
              </a:rPr>
              <a:t>Если на Х</a:t>
            </a:r>
            <a:r>
              <a:rPr lang="ru-RU" sz="1400" dirty="0" smtClean="0">
                <a:solidFill>
                  <a:srgbClr val="0070C0"/>
                </a:solidFill>
              </a:rPr>
              <a:t>1</a:t>
            </a:r>
            <a:r>
              <a:rPr lang="ru-RU" dirty="0" smtClean="0">
                <a:solidFill>
                  <a:srgbClr val="0070C0"/>
                </a:solidFill>
              </a:rPr>
              <a:t> подаем «0», на выходе все равно «0» (2-я строчка ТИ, вход 1)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rgbClr val="0070C0"/>
                </a:solidFill>
              </a:rPr>
              <a:t>Если на Х</a:t>
            </a:r>
            <a:r>
              <a:rPr lang="ru-RU" sz="1400" dirty="0" smtClean="0">
                <a:solidFill>
                  <a:srgbClr val="0070C0"/>
                </a:solidFill>
              </a:rPr>
              <a:t>2</a:t>
            </a:r>
            <a:r>
              <a:rPr lang="ru-RU" dirty="0" smtClean="0">
                <a:solidFill>
                  <a:srgbClr val="0070C0"/>
                </a:solidFill>
              </a:rPr>
              <a:t> подаем «0», на выходе все равно «0» (3-я строчка ТИ, вход 2)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57126" y="4429132"/>
            <a:ext cx="8786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ru-RU" dirty="0" smtClean="0">
                <a:solidFill>
                  <a:srgbClr val="0070C0"/>
                </a:solidFill>
              </a:rPr>
              <a:t>Если на Х</a:t>
            </a:r>
            <a:r>
              <a:rPr lang="ru-RU" sz="1400" dirty="0" smtClean="0">
                <a:solidFill>
                  <a:srgbClr val="0070C0"/>
                </a:solidFill>
              </a:rPr>
              <a:t>1</a:t>
            </a:r>
            <a:r>
              <a:rPr lang="ru-RU" dirty="0" smtClean="0">
                <a:solidFill>
                  <a:srgbClr val="0070C0"/>
                </a:solidFill>
              </a:rPr>
              <a:t> подаем «0», на выходе получаем «0» (5-я строчка ТИ, вход 4, </a:t>
            </a:r>
            <a:r>
              <a:rPr lang="ru-RU" dirty="0" smtClean="0"/>
              <a:t>Х</a:t>
            </a:r>
            <a:r>
              <a:rPr lang="ru-RU" sz="1400" dirty="0" smtClean="0"/>
              <a:t>4</a:t>
            </a:r>
            <a:r>
              <a:rPr lang="ru-RU" dirty="0" smtClean="0">
                <a:solidFill>
                  <a:srgbClr val="0070C0"/>
                </a:solidFill>
              </a:rPr>
              <a:t>)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rgbClr val="0070C0"/>
                </a:solidFill>
              </a:rPr>
              <a:t>Если на Х</a:t>
            </a:r>
            <a:r>
              <a:rPr lang="ru-RU" sz="1400" dirty="0" smtClean="0">
                <a:solidFill>
                  <a:srgbClr val="0070C0"/>
                </a:solidFill>
              </a:rPr>
              <a:t>2</a:t>
            </a:r>
            <a:r>
              <a:rPr lang="ru-RU" dirty="0" smtClean="0">
                <a:solidFill>
                  <a:srgbClr val="0070C0"/>
                </a:solidFill>
              </a:rPr>
              <a:t> подаем «1», на выходе получаем «1» (6-я строчка ТИ, вход 5, </a:t>
            </a:r>
            <a:r>
              <a:rPr lang="ru-RU" dirty="0" smtClean="0"/>
              <a:t>Х</a:t>
            </a:r>
            <a:r>
              <a:rPr lang="ru-RU" sz="1400" dirty="0" smtClean="0"/>
              <a:t>5</a:t>
            </a:r>
            <a:r>
              <a:rPr lang="ru-RU" dirty="0" smtClean="0">
                <a:solidFill>
                  <a:srgbClr val="0070C0"/>
                </a:solidFill>
              </a:rPr>
              <a:t>)</a:t>
            </a:r>
          </a:p>
          <a:p>
            <a:pPr algn="just">
              <a:buFontTx/>
              <a:buChar char="-"/>
            </a:pPr>
            <a:endParaRPr lang="ru-RU" dirty="0" smtClean="0">
              <a:solidFill>
                <a:srgbClr val="0070C0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357126" y="5072074"/>
            <a:ext cx="78582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ru-RU" dirty="0" smtClean="0">
                <a:solidFill>
                  <a:srgbClr val="0070C0"/>
                </a:solidFill>
              </a:rPr>
              <a:t>Если на Х</a:t>
            </a:r>
            <a:r>
              <a:rPr lang="ru-RU" sz="1400" dirty="0" smtClean="0">
                <a:solidFill>
                  <a:srgbClr val="0070C0"/>
                </a:solidFill>
              </a:rPr>
              <a:t>0</a:t>
            </a:r>
            <a:r>
              <a:rPr lang="ru-RU" dirty="0" smtClean="0">
                <a:solidFill>
                  <a:srgbClr val="0070C0"/>
                </a:solidFill>
              </a:rPr>
              <a:t> подаем «0», на выходе получаем «1» (более 1-й единицы на входе) (7-я строчка ТИ, вход 6, </a:t>
            </a:r>
            <a:r>
              <a:rPr lang="ru-RU" dirty="0" smtClean="0"/>
              <a:t>Х</a:t>
            </a:r>
            <a:r>
              <a:rPr lang="ru-RU" sz="1400" dirty="0" smtClean="0"/>
              <a:t>6</a:t>
            </a:r>
            <a:r>
              <a:rPr lang="ru-RU" dirty="0" smtClean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357158" y="5643578"/>
            <a:ext cx="8715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ru-RU" dirty="0" smtClean="0">
                <a:solidFill>
                  <a:srgbClr val="0070C0"/>
                </a:solidFill>
              </a:rPr>
              <a:t>Если на Х</a:t>
            </a:r>
            <a:r>
              <a:rPr lang="ru-RU" sz="1400" dirty="0" smtClean="0">
                <a:solidFill>
                  <a:srgbClr val="0070C0"/>
                </a:solidFill>
              </a:rPr>
              <a:t>1</a:t>
            </a:r>
            <a:r>
              <a:rPr lang="ru-RU" dirty="0" smtClean="0">
                <a:solidFill>
                  <a:srgbClr val="0070C0"/>
                </a:solidFill>
              </a:rPr>
              <a:t> подаем «1», на выходе получаем «1» (8-я строчка ТИ, вход 7, </a:t>
            </a:r>
            <a:r>
              <a:rPr lang="ru-RU" dirty="0" smtClean="0"/>
              <a:t>Х</a:t>
            </a:r>
            <a:r>
              <a:rPr lang="ru-RU" sz="1400" dirty="0" smtClean="0"/>
              <a:t>7</a:t>
            </a:r>
            <a:r>
              <a:rPr lang="ru-RU" dirty="0" smtClean="0">
                <a:solidFill>
                  <a:srgbClr val="0070C0"/>
                </a:solidFill>
              </a:rPr>
              <a:t>)</a:t>
            </a:r>
          </a:p>
        </p:txBody>
      </p:sp>
      <p:grpSp>
        <p:nvGrpSpPr>
          <p:cNvPr id="106" name="Группа 105"/>
          <p:cNvGrpSpPr/>
          <p:nvPr/>
        </p:nvGrpSpPr>
        <p:grpSpPr>
          <a:xfrm>
            <a:off x="142844" y="714356"/>
            <a:ext cx="3286148" cy="3357586"/>
            <a:chOff x="142844" y="714356"/>
            <a:chExt cx="3286148" cy="3357586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1142976" y="714356"/>
              <a:ext cx="1785950" cy="335758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42976" y="214311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5</a:t>
              </a:r>
              <a:endParaRPr lang="ru-RU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142976" y="185736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4</a:t>
              </a:r>
              <a:endParaRPr lang="ru-RU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142976" y="157161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142976" y="128586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142976" y="100010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142976" y="71435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142976" y="271462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7</a:t>
              </a:r>
              <a:endParaRPr lang="ru-RU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142976" y="242886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6</a:t>
              </a:r>
              <a:endParaRPr lang="ru-RU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142976" y="3643314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2</a:t>
              </a:r>
              <a:endParaRPr lang="ru-RU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142976" y="3071810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142976" y="3357562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cxnSp>
          <p:nvCxnSpPr>
            <p:cNvPr id="60" name="Прямая соединительная линия 59"/>
            <p:cNvCxnSpPr/>
            <p:nvPr/>
          </p:nvCxnSpPr>
          <p:spPr>
            <a:xfrm>
              <a:off x="642910" y="1142984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>
              <a:off x="642910" y="2000240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>
              <a:off x="642910" y="1714488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/>
            <p:cNvCxnSpPr/>
            <p:nvPr/>
          </p:nvCxnSpPr>
          <p:spPr>
            <a:xfrm>
              <a:off x="642910" y="1428736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>
              <a:off x="642910" y="857232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>
              <a:off x="642910" y="3286124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642910" y="2857496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>
              <a:off x="642910" y="2571744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>
              <a:off x="642910" y="2357430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единительная линия 68"/>
            <p:cNvCxnSpPr/>
            <p:nvPr/>
          </p:nvCxnSpPr>
          <p:spPr>
            <a:xfrm>
              <a:off x="642910" y="3857628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/>
            <p:nvPr/>
          </p:nvCxnSpPr>
          <p:spPr>
            <a:xfrm>
              <a:off x="642910" y="3571876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>
              <a:off x="1142976" y="3071810"/>
              <a:ext cx="500066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/>
            <p:cNvCxnSpPr/>
            <p:nvPr/>
          </p:nvCxnSpPr>
          <p:spPr>
            <a:xfrm rot="5400000">
              <a:off x="-34957" y="2392355"/>
              <a:ext cx="3357586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1928794" y="3571876"/>
              <a:ext cx="481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Мх</a:t>
              </a:r>
              <a:endParaRPr lang="ru-RU" dirty="0"/>
            </a:p>
          </p:txBody>
        </p:sp>
        <p:cxnSp>
          <p:nvCxnSpPr>
            <p:cNvPr id="79" name="Прямая соединительная линия 78"/>
            <p:cNvCxnSpPr/>
            <p:nvPr/>
          </p:nvCxnSpPr>
          <p:spPr>
            <a:xfrm>
              <a:off x="2928926" y="1428736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2643174" y="1285860"/>
              <a:ext cx="2968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85720" y="307181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85720" y="342900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1</a:t>
              </a:r>
              <a:endParaRPr lang="ru-RU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85720" y="370261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2</a:t>
              </a:r>
              <a:endParaRPr lang="ru-RU" dirty="0"/>
            </a:p>
          </p:txBody>
        </p:sp>
        <p:cxnSp>
          <p:nvCxnSpPr>
            <p:cNvPr id="87" name="Скругленная соединительная линия 86"/>
            <p:cNvCxnSpPr/>
            <p:nvPr/>
          </p:nvCxnSpPr>
          <p:spPr>
            <a:xfrm>
              <a:off x="1571604" y="928670"/>
              <a:ext cx="1252374" cy="386838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/>
            <p:cNvSpPr txBox="1"/>
            <p:nvPr/>
          </p:nvSpPr>
          <p:spPr>
            <a:xfrm>
              <a:off x="142844" y="1214422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</a:t>
              </a:r>
              <a:r>
                <a:rPr lang="ru-RU" dirty="0" smtClean="0">
                  <a:solidFill>
                    <a:srgbClr val="0070C0"/>
                  </a:solidFill>
                </a:rPr>
                <a:t>0</a:t>
              </a:r>
              <a:r>
                <a:rPr lang="ru-RU" dirty="0" smtClean="0"/>
                <a:t>»</a:t>
              </a:r>
              <a:endParaRPr lang="ru-RU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42844" y="928670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</a:t>
              </a:r>
              <a:r>
                <a:rPr lang="ru-RU" dirty="0" smtClean="0">
                  <a:solidFill>
                    <a:srgbClr val="0070C0"/>
                  </a:solidFill>
                </a:rPr>
                <a:t>0</a:t>
              </a:r>
              <a:r>
                <a:rPr lang="ru-RU" dirty="0" smtClean="0"/>
                <a:t>»</a:t>
              </a:r>
              <a:endParaRPr lang="ru-RU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42844" y="714356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</a:t>
              </a:r>
              <a:r>
                <a:rPr lang="ru-RU" dirty="0" smtClean="0">
                  <a:solidFill>
                    <a:srgbClr val="0070C0"/>
                  </a:solidFill>
                </a:rPr>
                <a:t>0</a:t>
              </a:r>
              <a:r>
                <a:rPr lang="ru-RU" dirty="0" smtClean="0"/>
                <a:t>»</a:t>
              </a:r>
              <a:endParaRPr lang="ru-RU" dirty="0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142844" y="1500174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</a:t>
              </a:r>
              <a:r>
                <a:rPr lang="ru-RU" dirty="0" smtClean="0">
                  <a:solidFill>
                    <a:srgbClr val="0070C0"/>
                  </a:solidFill>
                </a:rPr>
                <a:t>1</a:t>
              </a:r>
              <a:r>
                <a:rPr lang="ru-RU" dirty="0" smtClean="0"/>
                <a:t>»</a:t>
              </a:r>
              <a:endParaRPr lang="ru-RU" dirty="0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42844" y="1845222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</a:t>
              </a:r>
              <a:r>
                <a:rPr lang="ru-RU" dirty="0" smtClean="0">
                  <a:solidFill>
                    <a:srgbClr val="0070C0"/>
                  </a:solidFill>
                </a:rPr>
                <a:t>0</a:t>
              </a:r>
              <a:r>
                <a:rPr lang="ru-RU" dirty="0" smtClean="0"/>
                <a:t>»</a:t>
              </a:r>
              <a:endParaRPr lang="ru-RU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42844" y="2143116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</a:t>
              </a:r>
              <a:r>
                <a:rPr lang="ru-RU" dirty="0" smtClean="0">
                  <a:solidFill>
                    <a:srgbClr val="0070C0"/>
                  </a:solidFill>
                </a:rPr>
                <a:t>1</a:t>
              </a:r>
              <a:r>
                <a:rPr lang="ru-RU" dirty="0" smtClean="0"/>
                <a:t>»</a:t>
              </a:r>
              <a:endParaRPr lang="ru-RU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75418" y="2357430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</a:t>
              </a:r>
              <a:r>
                <a:rPr lang="ru-RU" dirty="0" smtClean="0">
                  <a:solidFill>
                    <a:srgbClr val="0070C0"/>
                  </a:solidFill>
                </a:rPr>
                <a:t>1</a:t>
              </a:r>
              <a:r>
                <a:rPr lang="ru-RU" dirty="0" smtClean="0"/>
                <a:t>»</a:t>
              </a:r>
              <a:endParaRPr lang="ru-RU" dirty="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42844" y="2714620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</a:t>
              </a:r>
              <a:r>
                <a:rPr lang="ru-RU" dirty="0" smtClean="0">
                  <a:solidFill>
                    <a:srgbClr val="0070C0"/>
                  </a:solidFill>
                </a:rPr>
                <a:t>1</a:t>
              </a:r>
              <a:r>
                <a:rPr lang="ru-RU" dirty="0" smtClean="0"/>
                <a:t>»</a:t>
              </a:r>
              <a:endParaRPr lang="ru-RU" dirty="0"/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2285984" y="6072206"/>
            <a:ext cx="4205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!Т.о наш мультиплексор работает как КС!</a:t>
            </a:r>
            <a:endParaRPr lang="ru-RU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3071802" y="3786190"/>
            <a:ext cx="585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ru-RU" dirty="0" smtClean="0">
                <a:solidFill>
                  <a:srgbClr val="0070C0"/>
                </a:solidFill>
              </a:rPr>
              <a:t>Если на Х</a:t>
            </a:r>
            <a:r>
              <a:rPr lang="ru-RU" sz="1400" dirty="0" smtClean="0">
                <a:solidFill>
                  <a:srgbClr val="0070C0"/>
                </a:solidFill>
              </a:rPr>
              <a:t>0</a:t>
            </a:r>
            <a:r>
              <a:rPr lang="ru-RU" dirty="0" smtClean="0">
                <a:solidFill>
                  <a:srgbClr val="0070C0"/>
                </a:solidFill>
              </a:rPr>
              <a:t> подаем «1», на выходе получаем «1» (4-я строчка ТИ, вход 3, </a:t>
            </a:r>
            <a:r>
              <a:rPr lang="ru-RU" dirty="0" smtClean="0"/>
              <a:t>Х</a:t>
            </a:r>
            <a:r>
              <a:rPr lang="ru-RU" sz="1400" dirty="0" smtClean="0"/>
              <a:t>3</a:t>
            </a:r>
            <a:r>
              <a:rPr lang="ru-RU" dirty="0" smtClean="0">
                <a:solidFill>
                  <a:srgbClr val="0070C0"/>
                </a:solidFill>
              </a:rPr>
              <a:t>)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7"/>
          <p:cNvSpPr txBox="1"/>
          <p:nvPr/>
        </p:nvSpPr>
        <p:spPr>
          <a:xfrm>
            <a:off x="214283" y="214290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А теперь представим, что у нас имеется мультиплексор НЕ на 3-и адресных входа, а на 2-а, в этом случае делаем так:</a:t>
            </a:r>
          </a:p>
        </p:txBody>
      </p:sp>
      <p:graphicFrame>
        <p:nvGraphicFramePr>
          <p:cNvPr id="118" name="Таблица 117"/>
          <p:cNvGraphicFramePr>
            <a:graphicFrameLocks noGrp="1"/>
          </p:cNvGraphicFramePr>
          <p:nvPr/>
        </p:nvGraphicFramePr>
        <p:xfrm>
          <a:off x="2857488" y="1071546"/>
          <a:ext cx="2500330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28628"/>
                <a:gridCol w="500066"/>
                <a:gridCol w="428628"/>
                <a:gridCol w="285752"/>
                <a:gridCol w="85725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sz="1400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sz="1400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sz="1400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входы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7030A0"/>
                          </a:solidFill>
                        </a:rPr>
                        <a:t>1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7030A0"/>
                          </a:solidFill>
                        </a:rPr>
                        <a:t>0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7030A0"/>
                          </a:solidFill>
                        </a:rPr>
                        <a:t>1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7030A0"/>
                          </a:solidFill>
                        </a:rPr>
                        <a:t>0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9" name="TextBox 118"/>
          <p:cNvSpPr txBox="1"/>
          <p:nvPr/>
        </p:nvSpPr>
        <p:spPr>
          <a:xfrm>
            <a:off x="4286248" y="642918"/>
            <a:ext cx="3229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/>
              <a:t>(</a:t>
            </a:r>
            <a:r>
              <a:rPr lang="ru-RU" sz="1600" i="1" dirty="0" smtClean="0"/>
              <a:t>ТИ взяла из предыдущего слайда</a:t>
            </a:r>
            <a:r>
              <a:rPr lang="en-GB" sz="1600" i="1" dirty="0" smtClean="0"/>
              <a:t>)</a:t>
            </a:r>
            <a:endParaRPr lang="ru-RU" sz="1600" i="1" dirty="0"/>
          </a:p>
        </p:txBody>
      </p:sp>
      <p:cxnSp>
        <p:nvCxnSpPr>
          <p:cNvPr id="121" name="Прямая соединительная линия 120"/>
          <p:cNvCxnSpPr/>
          <p:nvPr/>
        </p:nvCxnSpPr>
        <p:spPr>
          <a:xfrm>
            <a:off x="2500298" y="2928934"/>
            <a:ext cx="307183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5500695" y="1000108"/>
            <a:ext cx="33575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ru-RU" dirty="0" smtClean="0"/>
              <a:t>На адресные входы подаем только Х</a:t>
            </a:r>
            <a:r>
              <a:rPr lang="ru-RU" sz="1400" dirty="0" smtClean="0"/>
              <a:t>0</a:t>
            </a:r>
            <a:r>
              <a:rPr lang="ru-RU" dirty="0" smtClean="0"/>
              <a:t> и Х</a:t>
            </a:r>
            <a:r>
              <a:rPr lang="ru-RU" sz="1400" dirty="0" smtClean="0"/>
              <a:t>1</a:t>
            </a:r>
          </a:p>
          <a:p>
            <a:pPr algn="just">
              <a:buFontTx/>
              <a:buChar char="-"/>
            </a:pPr>
            <a:r>
              <a:rPr lang="ru-RU" dirty="0" smtClean="0"/>
              <a:t>По ТИ смотрим, если на вход подали </a:t>
            </a:r>
            <a:r>
              <a:rPr lang="ru-RU" dirty="0" smtClean="0">
                <a:solidFill>
                  <a:srgbClr val="0070C0"/>
                </a:solidFill>
              </a:rPr>
              <a:t>00 (Х</a:t>
            </a:r>
            <a:r>
              <a:rPr lang="ru-RU" sz="1400" dirty="0" smtClean="0">
                <a:solidFill>
                  <a:srgbClr val="0070C0"/>
                </a:solidFill>
              </a:rPr>
              <a:t>1</a:t>
            </a:r>
            <a:r>
              <a:rPr lang="ru-RU" dirty="0" smtClean="0">
                <a:solidFill>
                  <a:srgbClr val="0070C0"/>
                </a:solidFill>
              </a:rPr>
              <a:t>=0, Х</a:t>
            </a:r>
            <a:r>
              <a:rPr lang="ru-RU" sz="1400" dirty="0" smtClean="0">
                <a:solidFill>
                  <a:srgbClr val="0070C0"/>
                </a:solidFill>
              </a:rPr>
              <a:t>0</a:t>
            </a:r>
            <a:r>
              <a:rPr lang="ru-RU" dirty="0" smtClean="0">
                <a:solidFill>
                  <a:srgbClr val="0070C0"/>
                </a:solidFill>
              </a:rPr>
              <a:t>=0</a:t>
            </a:r>
            <a:r>
              <a:rPr lang="ru-RU" dirty="0" smtClean="0"/>
              <a:t>), то на </a:t>
            </a:r>
            <a:r>
              <a:rPr lang="kk-KZ" dirty="0" smtClean="0"/>
              <a:t>выходе также будет </a:t>
            </a:r>
            <a:r>
              <a:rPr lang="ru-RU" dirty="0" smtClean="0"/>
              <a:t>«0» (нулевой вход соединяем с выходом)</a:t>
            </a:r>
            <a:endParaRPr lang="ru-RU" dirty="0"/>
          </a:p>
        </p:txBody>
      </p:sp>
      <p:sp>
        <p:nvSpPr>
          <p:cNvPr id="125" name="TextBox 124"/>
          <p:cNvSpPr txBox="1"/>
          <p:nvPr/>
        </p:nvSpPr>
        <p:spPr>
          <a:xfrm>
            <a:off x="142844" y="1142984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«0»</a:t>
            </a:r>
            <a:endParaRPr lang="ru-RU" dirty="0"/>
          </a:p>
        </p:txBody>
      </p:sp>
      <p:sp>
        <p:nvSpPr>
          <p:cNvPr id="126" name="TextBox 125"/>
          <p:cNvSpPr txBox="1"/>
          <p:nvPr/>
        </p:nvSpPr>
        <p:spPr>
          <a:xfrm>
            <a:off x="71406" y="4500570"/>
            <a:ext cx="89990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dirty="0" smtClean="0"/>
              <a:t>Если на вход (1)подаем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01: Х</a:t>
            </a:r>
            <a:r>
              <a:rPr lang="ru-RU" sz="1400" dirty="0" smtClean="0">
                <a:solidFill>
                  <a:srgbClr val="C00000"/>
                </a:solidFill>
              </a:rPr>
              <a:t>1</a:t>
            </a:r>
            <a:r>
              <a:rPr lang="ru-RU" dirty="0" smtClean="0">
                <a:solidFill>
                  <a:srgbClr val="C00000"/>
                </a:solidFill>
              </a:rPr>
              <a:t>=0, Х</a:t>
            </a:r>
            <a:r>
              <a:rPr lang="ru-RU" sz="1400" dirty="0" smtClean="0">
                <a:solidFill>
                  <a:srgbClr val="C00000"/>
                </a:solidFill>
              </a:rPr>
              <a:t>0</a:t>
            </a:r>
            <a:r>
              <a:rPr lang="ru-RU" dirty="0" smtClean="0">
                <a:solidFill>
                  <a:srgbClr val="C00000"/>
                </a:solidFill>
              </a:rPr>
              <a:t>=1</a:t>
            </a:r>
            <a:r>
              <a:rPr lang="ru-RU" dirty="0" smtClean="0">
                <a:solidFill>
                  <a:srgbClr val="0070C0"/>
                </a:solidFill>
              </a:rPr>
              <a:t>, </a:t>
            </a:r>
            <a:r>
              <a:rPr lang="ru-RU" dirty="0" smtClean="0"/>
              <a:t>(2- строчка ТИ, вход 1), </a:t>
            </a:r>
            <a:r>
              <a:rPr lang="ru-RU" b="1" dirty="0" smtClean="0"/>
              <a:t>Х</a:t>
            </a:r>
            <a:r>
              <a:rPr lang="ru-RU" sz="1400" b="1" dirty="0" smtClean="0"/>
              <a:t>2</a:t>
            </a:r>
            <a:r>
              <a:rPr lang="ru-RU" b="1" dirty="0" smtClean="0"/>
              <a:t> совпадает с </a:t>
            </a:r>
            <a:r>
              <a:rPr lang="en-GB" b="1" dirty="0" smtClean="0"/>
              <a:t>Y </a:t>
            </a:r>
            <a:r>
              <a:rPr lang="en-GB" dirty="0" smtClean="0"/>
              <a:t>(X</a:t>
            </a:r>
            <a:r>
              <a:rPr lang="en-GB" sz="1600" dirty="0" smtClean="0"/>
              <a:t>2</a:t>
            </a:r>
            <a:r>
              <a:rPr lang="en-GB" dirty="0" smtClean="0"/>
              <a:t>=0, Y=0)</a:t>
            </a:r>
            <a:endParaRPr lang="ru-RU" dirty="0" smtClean="0"/>
          </a:p>
          <a:p>
            <a:pPr algn="just"/>
            <a:r>
              <a:rPr lang="ru-RU" dirty="0" smtClean="0">
                <a:solidFill>
                  <a:srgbClr val="0070C0"/>
                </a:solidFill>
              </a:rPr>
              <a:t>                                              </a:t>
            </a:r>
            <a:r>
              <a:rPr lang="ru-RU" dirty="0" smtClean="0">
                <a:solidFill>
                  <a:srgbClr val="C00000"/>
                </a:solidFill>
              </a:rPr>
              <a:t>Х</a:t>
            </a:r>
            <a:r>
              <a:rPr lang="ru-RU" sz="1400" dirty="0" smtClean="0">
                <a:solidFill>
                  <a:srgbClr val="C00000"/>
                </a:solidFill>
              </a:rPr>
              <a:t>1</a:t>
            </a:r>
            <a:r>
              <a:rPr lang="ru-RU" dirty="0" smtClean="0">
                <a:solidFill>
                  <a:srgbClr val="C00000"/>
                </a:solidFill>
              </a:rPr>
              <a:t>=0, Х</a:t>
            </a:r>
            <a:r>
              <a:rPr lang="ru-RU" sz="1400" dirty="0" smtClean="0">
                <a:solidFill>
                  <a:srgbClr val="C00000"/>
                </a:solidFill>
              </a:rPr>
              <a:t>0</a:t>
            </a:r>
            <a:r>
              <a:rPr lang="ru-RU" dirty="0" smtClean="0">
                <a:solidFill>
                  <a:srgbClr val="C00000"/>
                </a:solidFill>
              </a:rPr>
              <a:t>=1, </a:t>
            </a:r>
            <a:r>
              <a:rPr lang="ru-RU" dirty="0" smtClean="0"/>
              <a:t>(6- строчка ТИ, вход 5)</a:t>
            </a:r>
            <a:r>
              <a:rPr lang="en-GB" dirty="0" smtClean="0"/>
              <a:t>, </a:t>
            </a:r>
            <a:r>
              <a:rPr lang="ru-RU" b="1" dirty="0" smtClean="0"/>
              <a:t>Х</a:t>
            </a:r>
            <a:r>
              <a:rPr lang="ru-RU" sz="1400" b="1" dirty="0" smtClean="0"/>
              <a:t>2</a:t>
            </a:r>
            <a:r>
              <a:rPr lang="ru-RU" b="1" dirty="0" smtClean="0"/>
              <a:t> совпадает с </a:t>
            </a:r>
            <a:r>
              <a:rPr lang="en-GB" b="1" dirty="0" smtClean="0"/>
              <a:t>Y </a:t>
            </a:r>
            <a:r>
              <a:rPr lang="en-GB" dirty="0" smtClean="0"/>
              <a:t>(X</a:t>
            </a:r>
            <a:r>
              <a:rPr lang="en-GB" sz="1600" dirty="0" smtClean="0"/>
              <a:t>2</a:t>
            </a:r>
            <a:r>
              <a:rPr lang="en-GB" dirty="0" smtClean="0"/>
              <a:t>=1, Y=1)</a:t>
            </a:r>
            <a:endParaRPr lang="ru-RU" dirty="0" smtClean="0"/>
          </a:p>
          <a:p>
            <a:pPr algn="just"/>
            <a:r>
              <a:rPr lang="ru-RU" dirty="0" smtClean="0">
                <a:solidFill>
                  <a:srgbClr val="0070C0"/>
                </a:solidFill>
              </a:rPr>
              <a:t>		           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27" name="Правая фигурная скобка 126"/>
          <p:cNvSpPr/>
          <p:nvPr/>
        </p:nvSpPr>
        <p:spPr>
          <a:xfrm>
            <a:off x="8858280" y="4500570"/>
            <a:ext cx="142876" cy="5715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TextBox 127"/>
          <p:cNvSpPr txBox="1"/>
          <p:nvPr/>
        </p:nvSpPr>
        <p:spPr>
          <a:xfrm>
            <a:off x="2357422" y="5214950"/>
            <a:ext cx="4737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rgbClr val="00B050"/>
                </a:solidFill>
              </a:rPr>
              <a:t>Значит на </a:t>
            </a:r>
            <a:r>
              <a:rPr lang="ru-RU" dirty="0" smtClean="0">
                <a:solidFill>
                  <a:srgbClr val="00B050"/>
                </a:solidFill>
              </a:rPr>
              <a:t>1-й вход мультиплексора подаем Х</a:t>
            </a:r>
            <a:r>
              <a:rPr lang="ru-RU" sz="1400" dirty="0" smtClean="0">
                <a:solidFill>
                  <a:srgbClr val="00B050"/>
                </a:solidFill>
              </a:rPr>
              <a:t>2 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142844" y="1416594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</a:t>
            </a:r>
            <a:r>
              <a:rPr lang="ru-RU" dirty="0" smtClean="0">
                <a:solidFill>
                  <a:srgbClr val="00B050"/>
                </a:solidFill>
              </a:rPr>
              <a:t>Х</a:t>
            </a:r>
            <a:r>
              <a:rPr lang="ru-RU" sz="1400" dirty="0" smtClean="0">
                <a:solidFill>
                  <a:srgbClr val="00B050"/>
                </a:solidFill>
              </a:rPr>
              <a:t>2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144933" y="5643578"/>
            <a:ext cx="89990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dirty="0" smtClean="0"/>
              <a:t>Если на вход (2)подаем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7030A0"/>
                </a:solidFill>
              </a:rPr>
              <a:t>10: Х</a:t>
            </a:r>
            <a:r>
              <a:rPr lang="ru-RU" sz="1400" dirty="0" smtClean="0">
                <a:solidFill>
                  <a:srgbClr val="7030A0"/>
                </a:solidFill>
              </a:rPr>
              <a:t>1</a:t>
            </a:r>
            <a:r>
              <a:rPr lang="ru-RU" dirty="0" smtClean="0">
                <a:solidFill>
                  <a:srgbClr val="7030A0"/>
                </a:solidFill>
              </a:rPr>
              <a:t>=0, Х</a:t>
            </a:r>
            <a:r>
              <a:rPr lang="ru-RU" sz="1400" dirty="0" smtClean="0">
                <a:solidFill>
                  <a:srgbClr val="7030A0"/>
                </a:solidFill>
              </a:rPr>
              <a:t>0</a:t>
            </a:r>
            <a:r>
              <a:rPr lang="ru-RU" dirty="0" smtClean="0">
                <a:solidFill>
                  <a:srgbClr val="7030A0"/>
                </a:solidFill>
              </a:rPr>
              <a:t>=1</a:t>
            </a:r>
            <a:r>
              <a:rPr lang="ru-RU" dirty="0" smtClean="0">
                <a:solidFill>
                  <a:srgbClr val="0070C0"/>
                </a:solidFill>
              </a:rPr>
              <a:t>, </a:t>
            </a:r>
            <a:r>
              <a:rPr lang="ru-RU" dirty="0" smtClean="0"/>
              <a:t>(3- строчка ТИ, вход 2), </a:t>
            </a:r>
            <a:r>
              <a:rPr lang="ru-RU" b="1" dirty="0" smtClean="0"/>
              <a:t>Х</a:t>
            </a:r>
            <a:r>
              <a:rPr lang="ru-RU" sz="1400" b="1" dirty="0" smtClean="0"/>
              <a:t>2</a:t>
            </a:r>
            <a:r>
              <a:rPr lang="ru-RU" b="1" dirty="0" smtClean="0"/>
              <a:t> совпадает с </a:t>
            </a:r>
            <a:r>
              <a:rPr lang="en-GB" b="1" dirty="0" smtClean="0"/>
              <a:t>Y </a:t>
            </a:r>
            <a:r>
              <a:rPr lang="en-GB" dirty="0" smtClean="0"/>
              <a:t>(X</a:t>
            </a:r>
            <a:r>
              <a:rPr lang="en-GB" sz="1600" dirty="0" smtClean="0"/>
              <a:t>2</a:t>
            </a:r>
            <a:r>
              <a:rPr lang="en-GB" dirty="0" smtClean="0"/>
              <a:t>=</a:t>
            </a:r>
            <a:r>
              <a:rPr lang="ru-RU" dirty="0" smtClean="0"/>
              <a:t>0</a:t>
            </a:r>
            <a:r>
              <a:rPr lang="en-GB" dirty="0" smtClean="0"/>
              <a:t>, Y=</a:t>
            </a:r>
            <a:r>
              <a:rPr lang="ru-RU" dirty="0" smtClean="0"/>
              <a:t>0</a:t>
            </a:r>
            <a:r>
              <a:rPr lang="en-GB" dirty="0" smtClean="0"/>
              <a:t>)</a:t>
            </a:r>
            <a:endParaRPr lang="ru-RU" dirty="0" smtClean="0"/>
          </a:p>
          <a:p>
            <a:pPr algn="just"/>
            <a:r>
              <a:rPr lang="ru-RU" dirty="0" smtClean="0">
                <a:solidFill>
                  <a:srgbClr val="7030A0"/>
                </a:solidFill>
              </a:rPr>
              <a:t>                                              Х</a:t>
            </a:r>
            <a:r>
              <a:rPr lang="ru-RU" sz="1400" dirty="0" smtClean="0">
                <a:solidFill>
                  <a:srgbClr val="7030A0"/>
                </a:solidFill>
              </a:rPr>
              <a:t>1</a:t>
            </a:r>
            <a:r>
              <a:rPr lang="ru-RU" dirty="0" smtClean="0">
                <a:solidFill>
                  <a:srgbClr val="7030A0"/>
                </a:solidFill>
              </a:rPr>
              <a:t>=0, Х</a:t>
            </a:r>
            <a:r>
              <a:rPr lang="ru-RU" sz="1400" dirty="0" smtClean="0">
                <a:solidFill>
                  <a:srgbClr val="7030A0"/>
                </a:solidFill>
              </a:rPr>
              <a:t>0</a:t>
            </a:r>
            <a:r>
              <a:rPr lang="ru-RU" dirty="0" smtClean="0">
                <a:solidFill>
                  <a:srgbClr val="7030A0"/>
                </a:solidFill>
              </a:rPr>
              <a:t>=1, </a:t>
            </a:r>
            <a:r>
              <a:rPr lang="ru-RU" dirty="0" smtClean="0"/>
              <a:t>(7- строчка ТИ, вход 6)</a:t>
            </a:r>
            <a:r>
              <a:rPr lang="en-GB" dirty="0" smtClean="0"/>
              <a:t>, </a:t>
            </a:r>
            <a:r>
              <a:rPr lang="ru-RU" b="1" dirty="0" smtClean="0"/>
              <a:t>Х</a:t>
            </a:r>
            <a:r>
              <a:rPr lang="ru-RU" sz="1400" b="1" dirty="0" smtClean="0"/>
              <a:t>2</a:t>
            </a:r>
            <a:r>
              <a:rPr lang="ru-RU" b="1" dirty="0" smtClean="0"/>
              <a:t> совпадает с </a:t>
            </a:r>
            <a:r>
              <a:rPr lang="en-GB" b="1" dirty="0" smtClean="0"/>
              <a:t>Y </a:t>
            </a:r>
            <a:r>
              <a:rPr lang="en-GB" dirty="0" smtClean="0"/>
              <a:t>(X</a:t>
            </a:r>
            <a:r>
              <a:rPr lang="en-GB" sz="1600" dirty="0" smtClean="0"/>
              <a:t>2</a:t>
            </a:r>
            <a:r>
              <a:rPr lang="en-GB" dirty="0" smtClean="0"/>
              <a:t>=1,</a:t>
            </a:r>
            <a:r>
              <a:rPr lang="ru-RU" dirty="0" smtClean="0"/>
              <a:t> </a:t>
            </a:r>
            <a:r>
              <a:rPr lang="en-GB" dirty="0" smtClean="0"/>
              <a:t>Y=1)</a:t>
            </a:r>
            <a:endParaRPr lang="ru-RU" dirty="0" smtClean="0"/>
          </a:p>
          <a:p>
            <a:pPr algn="just"/>
            <a:r>
              <a:rPr lang="ru-RU" dirty="0" smtClean="0">
                <a:solidFill>
                  <a:srgbClr val="0070C0"/>
                </a:solidFill>
              </a:rPr>
              <a:t>		           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5" name="Правая фигурная скобка 34"/>
          <p:cNvSpPr/>
          <p:nvPr/>
        </p:nvSpPr>
        <p:spPr>
          <a:xfrm>
            <a:off x="9001124" y="5643578"/>
            <a:ext cx="142876" cy="5715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2428860" y="6286520"/>
            <a:ext cx="4737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rgbClr val="00B050"/>
                </a:solidFill>
              </a:rPr>
              <a:t>Значит на </a:t>
            </a:r>
            <a:r>
              <a:rPr lang="ru-RU" dirty="0" smtClean="0">
                <a:solidFill>
                  <a:srgbClr val="00B050"/>
                </a:solidFill>
              </a:rPr>
              <a:t>2-й вход мультиплексора подаем Х</a:t>
            </a:r>
            <a:r>
              <a:rPr lang="ru-RU" sz="1400" dirty="0" smtClean="0">
                <a:solidFill>
                  <a:srgbClr val="00B050"/>
                </a:solidFill>
              </a:rPr>
              <a:t>2 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42844" y="164305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</a:t>
            </a:r>
            <a:r>
              <a:rPr lang="ru-RU" dirty="0" smtClean="0">
                <a:solidFill>
                  <a:srgbClr val="00B050"/>
                </a:solidFill>
              </a:rPr>
              <a:t>Х</a:t>
            </a:r>
            <a:r>
              <a:rPr lang="ru-RU" sz="1400" dirty="0" smtClean="0">
                <a:solidFill>
                  <a:srgbClr val="00B050"/>
                </a:solidFill>
              </a:rPr>
              <a:t>2</a:t>
            </a:r>
            <a:r>
              <a:rPr lang="ru-RU" dirty="0" smtClean="0"/>
              <a:t>»</a:t>
            </a:r>
            <a:endParaRPr lang="ru-RU" dirty="0"/>
          </a:p>
        </p:txBody>
      </p:sp>
      <p:grpSp>
        <p:nvGrpSpPr>
          <p:cNvPr id="39" name="Группа 38"/>
          <p:cNvGrpSpPr/>
          <p:nvPr/>
        </p:nvGrpSpPr>
        <p:grpSpPr>
          <a:xfrm>
            <a:off x="175418" y="1142984"/>
            <a:ext cx="2396318" cy="2012406"/>
            <a:chOff x="175418" y="1142984"/>
            <a:chExt cx="2396318" cy="2012406"/>
          </a:xfrm>
        </p:grpSpPr>
        <p:sp>
          <p:nvSpPr>
            <p:cNvPr id="90" name="Прямоугольник 89"/>
            <p:cNvSpPr/>
            <p:nvPr/>
          </p:nvSpPr>
          <p:spPr>
            <a:xfrm>
              <a:off x="928662" y="1142984"/>
              <a:ext cx="1357322" cy="20002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928662" y="200024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928662" y="171448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928662" y="142873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928662" y="114298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928662" y="2500306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948204" y="2786058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cxnSp>
          <p:nvCxnSpPr>
            <p:cNvPr id="98" name="Прямая соединительная линия 97"/>
            <p:cNvCxnSpPr/>
            <p:nvPr/>
          </p:nvCxnSpPr>
          <p:spPr>
            <a:xfrm rot="5400000">
              <a:off x="357952" y="2142322"/>
              <a:ext cx="2000264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Прямая соединительная линия 101"/>
            <p:cNvCxnSpPr/>
            <p:nvPr/>
          </p:nvCxnSpPr>
          <p:spPr>
            <a:xfrm>
              <a:off x="928662" y="2571744"/>
              <a:ext cx="428628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1357290" y="2786058"/>
              <a:ext cx="481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Mx</a:t>
              </a:r>
              <a:endParaRPr lang="ru-RU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928794" y="1428736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cxnSp>
          <p:nvCxnSpPr>
            <p:cNvPr id="107" name="Прямая соединительная линия 106"/>
            <p:cNvCxnSpPr/>
            <p:nvPr/>
          </p:nvCxnSpPr>
          <p:spPr>
            <a:xfrm>
              <a:off x="642910" y="1857364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/>
            <p:nvPr/>
          </p:nvCxnSpPr>
          <p:spPr>
            <a:xfrm>
              <a:off x="642910" y="1571612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/>
            <p:cNvCxnSpPr/>
            <p:nvPr/>
          </p:nvCxnSpPr>
          <p:spPr>
            <a:xfrm>
              <a:off x="642910" y="1357298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Прямая соединительная линия 109"/>
            <p:cNvCxnSpPr/>
            <p:nvPr/>
          </p:nvCxnSpPr>
          <p:spPr>
            <a:xfrm>
              <a:off x="642910" y="2214554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/>
            <p:cNvCxnSpPr/>
            <p:nvPr/>
          </p:nvCxnSpPr>
          <p:spPr>
            <a:xfrm>
              <a:off x="642910" y="2714620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Прямая соединительная линия 112"/>
            <p:cNvCxnSpPr/>
            <p:nvPr/>
          </p:nvCxnSpPr>
          <p:spPr>
            <a:xfrm>
              <a:off x="642910" y="3000372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/>
            <p:cNvCxnSpPr/>
            <p:nvPr/>
          </p:nvCxnSpPr>
          <p:spPr>
            <a:xfrm>
              <a:off x="2285984" y="1571612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xtBox 114"/>
            <p:cNvSpPr txBox="1"/>
            <p:nvPr/>
          </p:nvSpPr>
          <p:spPr>
            <a:xfrm>
              <a:off x="285720" y="250030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85720" y="278605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124" name="Дуга 123"/>
            <p:cNvSpPr/>
            <p:nvPr/>
          </p:nvSpPr>
          <p:spPr>
            <a:xfrm>
              <a:off x="642910" y="1285860"/>
              <a:ext cx="1500198" cy="214314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75418" y="2000240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«1»</a:t>
              </a:r>
              <a:endParaRPr lang="ru-RU" dirty="0"/>
            </a:p>
          </p:txBody>
        </p:sp>
      </p:grp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270059" y="76778"/>
            <a:ext cx="65879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dirty="0" smtClean="0"/>
              <a:t>Если на вход (3)подаем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smtClean="0"/>
              <a:t>11: </a:t>
            </a:r>
          </a:p>
          <a:p>
            <a:pPr algn="just"/>
            <a:r>
              <a:rPr lang="ru-RU" dirty="0" smtClean="0"/>
              <a:t>Х</a:t>
            </a:r>
            <a:r>
              <a:rPr lang="ru-RU" sz="1400" dirty="0" smtClean="0"/>
              <a:t>1</a:t>
            </a:r>
            <a:r>
              <a:rPr lang="ru-RU" dirty="0" smtClean="0"/>
              <a:t>=0, Х</a:t>
            </a:r>
            <a:r>
              <a:rPr lang="ru-RU" sz="1400" dirty="0" smtClean="0"/>
              <a:t>0</a:t>
            </a:r>
            <a:r>
              <a:rPr lang="ru-RU" dirty="0" smtClean="0"/>
              <a:t>=1, (4- строчка ТИ, вход 3), </a:t>
            </a:r>
            <a:r>
              <a:rPr lang="ru-RU" b="1" dirty="0" smtClean="0"/>
              <a:t>Х</a:t>
            </a:r>
            <a:r>
              <a:rPr lang="ru-RU" sz="1400" b="1" dirty="0" smtClean="0"/>
              <a:t>2 </a:t>
            </a:r>
            <a:r>
              <a:rPr lang="ru-RU" b="1" dirty="0" smtClean="0"/>
              <a:t>не совпадает с </a:t>
            </a:r>
            <a:r>
              <a:rPr lang="en-GB" b="1" dirty="0" smtClean="0"/>
              <a:t>Y </a:t>
            </a:r>
            <a:r>
              <a:rPr lang="en-GB" dirty="0" smtClean="0"/>
              <a:t>(X</a:t>
            </a:r>
            <a:r>
              <a:rPr lang="en-GB" sz="1600" dirty="0" smtClean="0"/>
              <a:t>2</a:t>
            </a:r>
            <a:r>
              <a:rPr lang="en-GB" dirty="0" smtClean="0"/>
              <a:t>=</a:t>
            </a:r>
            <a:r>
              <a:rPr lang="ru-RU" dirty="0" smtClean="0"/>
              <a:t>0</a:t>
            </a:r>
            <a:r>
              <a:rPr lang="en-GB" dirty="0" smtClean="0"/>
              <a:t>, Y=</a:t>
            </a:r>
            <a:r>
              <a:rPr lang="ru-RU" dirty="0" smtClean="0"/>
              <a:t>1</a:t>
            </a:r>
            <a:r>
              <a:rPr lang="en-GB" dirty="0" smtClean="0"/>
              <a:t>)</a:t>
            </a:r>
            <a:endParaRPr lang="ru-RU" dirty="0" smtClean="0"/>
          </a:p>
          <a:p>
            <a:pPr algn="just"/>
            <a:r>
              <a:rPr lang="ru-RU" dirty="0" smtClean="0"/>
              <a:t>Х</a:t>
            </a:r>
            <a:r>
              <a:rPr lang="ru-RU" sz="1400" dirty="0" smtClean="0"/>
              <a:t>1</a:t>
            </a:r>
            <a:r>
              <a:rPr lang="ru-RU" dirty="0" smtClean="0"/>
              <a:t>=0, Х</a:t>
            </a:r>
            <a:r>
              <a:rPr lang="ru-RU" sz="1400" dirty="0" smtClean="0"/>
              <a:t>0</a:t>
            </a:r>
            <a:r>
              <a:rPr lang="ru-RU" dirty="0" smtClean="0"/>
              <a:t>=1</a:t>
            </a:r>
            <a:r>
              <a:rPr lang="ru-RU" dirty="0" smtClean="0">
                <a:solidFill>
                  <a:srgbClr val="7030A0"/>
                </a:solidFill>
              </a:rPr>
              <a:t>, </a:t>
            </a:r>
            <a:r>
              <a:rPr lang="ru-RU" dirty="0" smtClean="0"/>
              <a:t>(8- строчка ТИ, вход 7)</a:t>
            </a:r>
            <a:r>
              <a:rPr lang="en-GB" dirty="0" smtClean="0"/>
              <a:t>, </a:t>
            </a:r>
            <a:r>
              <a:rPr lang="ru-RU" b="1" dirty="0" smtClean="0"/>
              <a:t>Х</a:t>
            </a:r>
            <a:r>
              <a:rPr lang="ru-RU" sz="1400" b="1" dirty="0" smtClean="0"/>
              <a:t>2</a:t>
            </a:r>
            <a:r>
              <a:rPr lang="ru-RU" b="1" dirty="0" smtClean="0"/>
              <a:t> совпадает с </a:t>
            </a:r>
            <a:r>
              <a:rPr lang="en-GB" b="1" dirty="0" smtClean="0"/>
              <a:t>Y </a:t>
            </a:r>
            <a:r>
              <a:rPr lang="en-GB" dirty="0" smtClean="0"/>
              <a:t>(X</a:t>
            </a:r>
            <a:r>
              <a:rPr lang="en-GB" sz="1600" dirty="0" smtClean="0"/>
              <a:t>2</a:t>
            </a:r>
            <a:r>
              <a:rPr lang="en-GB" dirty="0" smtClean="0"/>
              <a:t>=1,</a:t>
            </a:r>
            <a:r>
              <a:rPr lang="ru-RU" dirty="0" smtClean="0"/>
              <a:t> </a:t>
            </a:r>
            <a:r>
              <a:rPr lang="en-GB" dirty="0" smtClean="0"/>
              <a:t>Y=1)</a:t>
            </a:r>
            <a:endParaRPr lang="ru-RU" dirty="0" smtClean="0"/>
          </a:p>
          <a:p>
            <a:pPr algn="just"/>
            <a:r>
              <a:rPr lang="ru-RU" dirty="0" smtClean="0">
                <a:solidFill>
                  <a:srgbClr val="0070C0"/>
                </a:solidFill>
              </a:rPr>
              <a:t>		           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5" name="Правая фигурная скобка 54"/>
          <p:cNvSpPr/>
          <p:nvPr/>
        </p:nvSpPr>
        <p:spPr>
          <a:xfrm>
            <a:off x="6572264" y="142852"/>
            <a:ext cx="285752" cy="92869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/>
          <p:cNvSpPr txBox="1"/>
          <p:nvPr/>
        </p:nvSpPr>
        <p:spPr>
          <a:xfrm>
            <a:off x="1000100" y="1142984"/>
            <a:ext cx="7573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rgbClr val="00B050"/>
                </a:solidFill>
              </a:rPr>
              <a:t>На 3-й вход мультиплексора подаем жесткую “1”, т.к. На обоих выходах “1”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430942" y="214290"/>
            <a:ext cx="849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Рассмотрим задачу, когда вместо мультиплексора нам необходимо использовать </a:t>
            </a:r>
            <a:r>
              <a:rPr lang="ru-RU" b="1" dirty="0" smtClean="0"/>
              <a:t>дешифратор</a:t>
            </a:r>
            <a:endParaRPr lang="ru-RU" b="1" dirty="0"/>
          </a:p>
        </p:txBody>
      </p:sp>
      <p:sp>
        <p:nvSpPr>
          <p:cNvPr id="75" name="TextBox 74"/>
          <p:cNvSpPr txBox="1"/>
          <p:nvPr/>
        </p:nvSpPr>
        <p:spPr>
          <a:xfrm>
            <a:off x="5072066" y="571480"/>
            <a:ext cx="37070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r>
              <a:rPr lang="en-GB" dirty="0" smtClean="0"/>
              <a:t>-</a:t>
            </a:r>
            <a:r>
              <a:rPr lang="ru-RU" dirty="0" smtClean="0"/>
              <a:t>и входа: Х</a:t>
            </a:r>
            <a:r>
              <a:rPr lang="ru-RU" sz="1400" dirty="0" smtClean="0"/>
              <a:t>0</a:t>
            </a:r>
            <a:r>
              <a:rPr lang="ru-RU" dirty="0" smtClean="0"/>
              <a:t>, Х</a:t>
            </a:r>
            <a:r>
              <a:rPr lang="ru-RU" sz="1400" dirty="0" smtClean="0"/>
              <a:t>1</a:t>
            </a:r>
            <a:r>
              <a:rPr lang="ru-RU" dirty="0" smtClean="0"/>
              <a:t>, Х</a:t>
            </a:r>
            <a:r>
              <a:rPr lang="ru-RU" sz="1400" dirty="0" smtClean="0"/>
              <a:t>2</a:t>
            </a:r>
            <a:endParaRPr lang="ru-RU" dirty="0" smtClean="0"/>
          </a:p>
          <a:p>
            <a:r>
              <a:rPr lang="ru-RU" dirty="0" smtClean="0"/>
              <a:t>8 выходов: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US" dirty="0" smtClean="0"/>
              <a:t>, Y</a:t>
            </a:r>
            <a:r>
              <a:rPr lang="en-US" sz="1400" dirty="0" smtClean="0"/>
              <a:t>1</a:t>
            </a:r>
            <a:r>
              <a:rPr lang="en-US" dirty="0" smtClean="0"/>
              <a:t>, Y</a:t>
            </a:r>
            <a:r>
              <a:rPr lang="en-US" sz="1400" dirty="0" smtClean="0"/>
              <a:t>2</a:t>
            </a:r>
            <a:r>
              <a:rPr lang="en-US" dirty="0" smtClean="0"/>
              <a:t>, Y</a:t>
            </a:r>
            <a:r>
              <a:rPr lang="en-US" sz="1400" dirty="0" smtClean="0"/>
              <a:t>3</a:t>
            </a:r>
            <a:r>
              <a:rPr lang="en-US" dirty="0" smtClean="0"/>
              <a:t>, Y</a:t>
            </a:r>
            <a:r>
              <a:rPr lang="en-US" sz="1400" dirty="0" smtClean="0"/>
              <a:t>4</a:t>
            </a:r>
            <a:r>
              <a:rPr lang="en-US" dirty="0" smtClean="0"/>
              <a:t>, Y</a:t>
            </a:r>
            <a:r>
              <a:rPr lang="en-US" sz="1400" dirty="0" smtClean="0"/>
              <a:t>5</a:t>
            </a:r>
            <a:r>
              <a:rPr lang="en-US" dirty="0" smtClean="0"/>
              <a:t>, Y</a:t>
            </a:r>
            <a:r>
              <a:rPr lang="en-US" sz="1400" dirty="0" smtClean="0"/>
              <a:t>6</a:t>
            </a:r>
            <a:r>
              <a:rPr lang="en-US" dirty="0" smtClean="0"/>
              <a:t>, Y</a:t>
            </a:r>
            <a:r>
              <a:rPr lang="en-US" sz="1400" dirty="0" smtClean="0"/>
              <a:t>7</a:t>
            </a:r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5143504" y="1214422"/>
            <a:ext cx="3911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 – </a:t>
            </a:r>
            <a:r>
              <a:rPr lang="ru-RU" dirty="0" smtClean="0"/>
              <a:t>ошибка, на нее всегда подаем «1»</a:t>
            </a:r>
            <a:endParaRPr lang="ru-RU" dirty="0"/>
          </a:p>
        </p:txBody>
      </p:sp>
      <p:sp>
        <p:nvSpPr>
          <p:cNvPr id="105" name="TextBox 104"/>
          <p:cNvSpPr txBox="1"/>
          <p:nvPr/>
        </p:nvSpPr>
        <p:spPr>
          <a:xfrm>
            <a:off x="5143504" y="1643050"/>
            <a:ext cx="378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Если на вход дешифратора подаем «0», то на выходе всегда будет «1»</a:t>
            </a:r>
          </a:p>
          <a:p>
            <a:pPr algn="just"/>
            <a:r>
              <a:rPr lang="ru-RU" dirty="0" smtClean="0"/>
              <a:t>(</a:t>
            </a:r>
            <a:r>
              <a:rPr lang="ru-RU" i="1" dirty="0" smtClean="0"/>
              <a:t>Н/</a:t>
            </a:r>
            <a:r>
              <a:rPr lang="ru-RU" i="1" dirty="0" err="1" smtClean="0"/>
              <a:t>р</a:t>
            </a:r>
            <a:r>
              <a:rPr lang="ru-RU" i="1" dirty="0" smtClean="0"/>
              <a:t> Х</a:t>
            </a:r>
            <a:r>
              <a:rPr lang="ru-RU" sz="1400" i="1" dirty="0" smtClean="0"/>
              <a:t>0</a:t>
            </a:r>
            <a:r>
              <a:rPr lang="ru-RU" i="1" dirty="0" smtClean="0"/>
              <a:t>=«0», то </a:t>
            </a:r>
            <a:r>
              <a:rPr lang="en-GB" i="1" dirty="0" smtClean="0"/>
              <a:t>Y</a:t>
            </a:r>
            <a:r>
              <a:rPr lang="en-GB" sz="1400" i="1" dirty="0" smtClean="0"/>
              <a:t>0</a:t>
            </a:r>
            <a:r>
              <a:rPr lang="ru-RU" i="1" dirty="0" smtClean="0"/>
              <a:t>=1, а на всех остальных выходах будет «0»)</a:t>
            </a:r>
            <a:endParaRPr lang="ru-RU" i="1" dirty="0"/>
          </a:p>
        </p:txBody>
      </p:sp>
      <p:sp>
        <p:nvSpPr>
          <p:cNvPr id="106" name="TextBox 105"/>
          <p:cNvSpPr txBox="1"/>
          <p:nvPr/>
        </p:nvSpPr>
        <p:spPr>
          <a:xfrm>
            <a:off x="357158" y="3786190"/>
            <a:ext cx="54292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Т.о там, где нам нужна «1» на выходе, эти выходы  вытягиваем и заводим на элемент «ИЛИ»</a:t>
            </a:r>
          </a:p>
          <a:p>
            <a:endParaRPr lang="ru-RU" dirty="0" smtClean="0"/>
          </a:p>
          <a:p>
            <a:r>
              <a:rPr lang="ru-RU" dirty="0" smtClean="0"/>
              <a:t>Т.е. наша схема нам выдает «1» только на входе: 3,5,6,7 (см. ТИ)</a:t>
            </a:r>
            <a:endParaRPr lang="ru-RU" dirty="0"/>
          </a:p>
        </p:txBody>
      </p:sp>
      <p:graphicFrame>
        <p:nvGraphicFramePr>
          <p:cNvPr id="111" name="Таблица 110"/>
          <p:cNvGraphicFramePr>
            <a:graphicFrameLocks noGrp="1"/>
          </p:cNvGraphicFramePr>
          <p:nvPr/>
        </p:nvGraphicFramePr>
        <p:xfrm>
          <a:off x="6072198" y="3286124"/>
          <a:ext cx="2500330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28628"/>
                <a:gridCol w="500066"/>
                <a:gridCol w="428628"/>
                <a:gridCol w="285752"/>
                <a:gridCol w="85725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sz="1400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sz="1400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sz="1400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входы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3" name="TextBox 112"/>
          <p:cNvSpPr txBox="1"/>
          <p:nvPr/>
        </p:nvSpPr>
        <p:spPr>
          <a:xfrm>
            <a:off x="4695475" y="2928934"/>
            <a:ext cx="4448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Табл. Истинности с предыдущего слайда</a:t>
            </a:r>
            <a:endParaRPr lang="ru-RU" b="1" i="1" dirty="0"/>
          </a:p>
        </p:txBody>
      </p:sp>
      <p:sp>
        <p:nvSpPr>
          <p:cNvPr id="119" name="TextBox 118"/>
          <p:cNvSpPr txBox="1"/>
          <p:nvPr/>
        </p:nvSpPr>
        <p:spPr>
          <a:xfrm>
            <a:off x="4000496" y="8572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grpSp>
        <p:nvGrpSpPr>
          <p:cNvPr id="124" name="Группа 123"/>
          <p:cNvGrpSpPr/>
          <p:nvPr/>
        </p:nvGrpSpPr>
        <p:grpSpPr>
          <a:xfrm>
            <a:off x="357158" y="857232"/>
            <a:ext cx="4143404" cy="2583910"/>
            <a:chOff x="357158" y="857232"/>
            <a:chExt cx="4143404" cy="2583910"/>
          </a:xfrm>
        </p:grpSpPr>
        <p:grpSp>
          <p:nvGrpSpPr>
            <p:cNvPr id="74" name="Группа 73"/>
            <p:cNvGrpSpPr/>
            <p:nvPr/>
          </p:nvGrpSpPr>
          <p:grpSpPr>
            <a:xfrm>
              <a:off x="857224" y="928670"/>
              <a:ext cx="3143272" cy="2500330"/>
              <a:chOff x="428596" y="1214422"/>
              <a:chExt cx="3143272" cy="2500330"/>
            </a:xfrm>
          </p:grpSpPr>
          <p:sp>
            <p:nvSpPr>
              <p:cNvPr id="40" name="Прямоугольник 39"/>
              <p:cNvSpPr/>
              <p:nvPr/>
            </p:nvSpPr>
            <p:spPr>
              <a:xfrm>
                <a:off x="714348" y="1214422"/>
                <a:ext cx="2000264" cy="2500330"/>
              </a:xfrm>
              <a:prstGeom prst="rect">
                <a:avLst/>
              </a:prstGeom>
              <a:solidFill>
                <a:schemeClr val="bg1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285984" y="2643182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en-GB" sz="1400" dirty="0" smtClean="0"/>
                  <a:t>5</a:t>
                </a:r>
                <a:endParaRPr lang="ru-RU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285984" y="2357430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en-GB" sz="1400" dirty="0" smtClean="0"/>
                  <a:t>4</a:t>
                </a:r>
                <a:endParaRPr lang="ru-RU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2285984" y="2071678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en-GB" sz="1400" dirty="0" smtClean="0"/>
                  <a:t>3</a:t>
                </a:r>
                <a:endParaRPr lang="ru-RU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2285984" y="1785926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en-GB" sz="1400" dirty="0" smtClean="0"/>
                  <a:t>2</a:t>
                </a:r>
                <a:endParaRPr lang="ru-RU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2285984" y="1500174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en-GB" sz="1400" dirty="0" smtClean="0"/>
                  <a:t>1</a:t>
                </a:r>
                <a:endParaRPr lang="ru-RU" dirty="0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2254926" y="1214422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en-GB" sz="1400" dirty="0" smtClean="0"/>
                  <a:t>0</a:t>
                </a:r>
                <a:endParaRPr lang="ru-RU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785786" y="3286124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E</a:t>
                </a:r>
                <a:endParaRPr lang="ru-RU" dirty="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2285984" y="3214686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en-GB" sz="1400" dirty="0" smtClean="0"/>
                  <a:t>7</a:t>
                </a:r>
                <a:endParaRPr lang="ru-RU" dirty="0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2285984" y="2928934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en-GB" sz="1400" dirty="0" smtClean="0"/>
                  <a:t>6</a:t>
                </a:r>
                <a:endParaRPr lang="ru-RU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746714" y="1857364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X</a:t>
                </a:r>
                <a:r>
                  <a:rPr lang="en-GB" sz="1400" dirty="0" smtClean="0"/>
                  <a:t>2</a:t>
                </a:r>
                <a:endParaRPr lang="ru-RU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746714" y="1571612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X</a:t>
                </a:r>
                <a:r>
                  <a:rPr lang="en-GB" sz="1400" dirty="0" smtClean="0"/>
                  <a:t>1</a:t>
                </a:r>
                <a:endParaRPr lang="ru-RU" dirty="0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746714" y="1273718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X</a:t>
                </a:r>
                <a:r>
                  <a:rPr lang="en-GB" sz="1400" dirty="0" smtClean="0"/>
                  <a:t>0</a:t>
                </a:r>
                <a:endParaRPr lang="ru-RU" dirty="0"/>
              </a:p>
            </p:txBody>
          </p:sp>
          <p:cxnSp>
            <p:nvCxnSpPr>
              <p:cNvPr id="54" name="Прямая соединительная линия 53"/>
              <p:cNvCxnSpPr/>
              <p:nvPr/>
            </p:nvCxnSpPr>
            <p:spPr>
              <a:xfrm rot="5400000">
                <a:off x="-34957" y="2463793"/>
                <a:ext cx="2500330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 rot="5400000">
                <a:off x="892149" y="2463793"/>
                <a:ext cx="2500330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/>
              <p:cNvCxnSpPr/>
              <p:nvPr/>
            </p:nvCxnSpPr>
            <p:spPr>
              <a:xfrm>
                <a:off x="2714612" y="1428736"/>
                <a:ext cx="285752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428596" y="3571876"/>
                <a:ext cx="285752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>
                <a:off x="428596" y="2071678"/>
                <a:ext cx="285752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428596" y="1785926"/>
                <a:ext cx="285752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428596" y="1428736"/>
                <a:ext cx="285752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>
                <a:off x="2714612" y="2786058"/>
                <a:ext cx="857256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/>
              <p:cNvCxnSpPr/>
              <p:nvPr/>
            </p:nvCxnSpPr>
            <p:spPr>
              <a:xfrm>
                <a:off x="714348" y="3286124"/>
                <a:ext cx="500066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Прямая соединительная линия 66"/>
              <p:cNvCxnSpPr/>
              <p:nvPr/>
            </p:nvCxnSpPr>
            <p:spPr>
              <a:xfrm>
                <a:off x="2714612" y="3071810"/>
                <a:ext cx="857256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Прямая соединительная линия 67"/>
              <p:cNvCxnSpPr/>
              <p:nvPr/>
            </p:nvCxnSpPr>
            <p:spPr>
              <a:xfrm>
                <a:off x="2714612" y="3357562"/>
                <a:ext cx="857256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2714612" y="2571744"/>
                <a:ext cx="285752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Прямая соединительная линия 69"/>
              <p:cNvCxnSpPr/>
              <p:nvPr/>
            </p:nvCxnSpPr>
            <p:spPr>
              <a:xfrm>
                <a:off x="2714612" y="2285992"/>
                <a:ext cx="857256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Прямая соединительная линия 70"/>
              <p:cNvCxnSpPr/>
              <p:nvPr/>
            </p:nvCxnSpPr>
            <p:spPr>
              <a:xfrm>
                <a:off x="2714612" y="2000240"/>
                <a:ext cx="285752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Прямая соединительная линия 71"/>
              <p:cNvCxnSpPr/>
              <p:nvPr/>
            </p:nvCxnSpPr>
            <p:spPr>
              <a:xfrm>
                <a:off x="2714612" y="1714488"/>
                <a:ext cx="285752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1643042" y="3214686"/>
                <a:ext cx="45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DC</a:t>
                </a:r>
                <a:endParaRPr lang="ru-RU" dirty="0"/>
              </a:p>
            </p:txBody>
          </p:sp>
        </p:grpSp>
        <p:sp>
          <p:nvSpPr>
            <p:cNvPr id="107" name="TextBox 106"/>
            <p:cNvSpPr txBox="1"/>
            <p:nvPr/>
          </p:nvSpPr>
          <p:spPr>
            <a:xfrm>
              <a:off x="500034" y="92867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X</a:t>
              </a:r>
              <a:r>
                <a:rPr lang="en-GB" sz="1400" dirty="0" smtClean="0"/>
                <a:t>0</a:t>
              </a:r>
              <a:endParaRPr lang="ru-RU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00034" y="128586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X</a:t>
              </a:r>
              <a:r>
                <a:rPr lang="en-GB" sz="1400" dirty="0" smtClean="0"/>
                <a:t>1</a:t>
              </a:r>
              <a:endParaRPr lang="ru-RU" dirty="0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00034" y="164305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X</a:t>
              </a:r>
              <a:r>
                <a:rPr lang="en-GB" sz="1400" dirty="0" smtClean="0"/>
                <a:t>1</a:t>
              </a:r>
              <a:endParaRPr lang="ru-RU" dirty="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357158" y="3071810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«1»</a:t>
              </a:r>
              <a:endParaRPr lang="ru-RU" dirty="0"/>
            </a:p>
          </p:txBody>
        </p:sp>
        <p:sp>
          <p:nvSpPr>
            <p:cNvPr id="114" name="Прямоугольник 113"/>
            <p:cNvSpPr/>
            <p:nvPr/>
          </p:nvSpPr>
          <p:spPr>
            <a:xfrm>
              <a:off x="4000496" y="857232"/>
              <a:ext cx="500066" cy="2500330"/>
            </a:xfrm>
            <a:prstGeom prst="rec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357554" y="2714620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«1»</a:t>
              </a:r>
              <a:endParaRPr lang="ru-RU" dirty="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357554" y="2428868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«1»</a:t>
              </a:r>
              <a:endParaRPr lang="ru-RU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3357554" y="2143116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«1»</a:t>
              </a:r>
              <a:endParaRPr lang="ru-RU" dirty="0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3357554" y="1643050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«1»</a:t>
              </a:r>
              <a:endParaRPr lang="ru-RU" dirty="0"/>
            </a:p>
          </p:txBody>
        </p: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357158" y="285728"/>
            <a:ext cx="6214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Пример: </a:t>
            </a:r>
            <a:r>
              <a:rPr lang="ru-RU" dirty="0" smtClean="0"/>
              <a:t>рассмотрим </a:t>
            </a:r>
            <a:r>
              <a:rPr lang="ru-RU" dirty="0" smtClean="0"/>
              <a:t>в качестве примера КС схему</a:t>
            </a:r>
            <a:r>
              <a:rPr lang="ru-RU" dirty="0" smtClean="0"/>
              <a:t>, у которой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6500826" y="214290"/>
            <a:ext cx="2441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r>
              <a:rPr lang="en-GB" dirty="0" smtClean="0"/>
              <a:t>-</a:t>
            </a:r>
            <a:r>
              <a:rPr lang="ru-RU" dirty="0" smtClean="0"/>
              <a:t>е входа: Х</a:t>
            </a:r>
            <a:r>
              <a:rPr lang="ru-RU" sz="1400" dirty="0" smtClean="0"/>
              <a:t>0</a:t>
            </a:r>
            <a:r>
              <a:rPr lang="ru-RU" dirty="0" smtClean="0"/>
              <a:t>, Х</a:t>
            </a:r>
            <a:r>
              <a:rPr lang="ru-RU" sz="1400" dirty="0" smtClean="0"/>
              <a:t>1</a:t>
            </a:r>
            <a:r>
              <a:rPr lang="ru-RU" dirty="0" smtClean="0"/>
              <a:t>, Х</a:t>
            </a:r>
            <a:r>
              <a:rPr lang="ru-RU" sz="1400" dirty="0" smtClean="0"/>
              <a:t>2</a:t>
            </a:r>
            <a:r>
              <a:rPr lang="ru-RU" dirty="0" smtClean="0"/>
              <a:t>, Х</a:t>
            </a:r>
            <a:r>
              <a:rPr lang="ru-RU" sz="1400" dirty="0" smtClean="0"/>
              <a:t>3</a:t>
            </a:r>
            <a:endParaRPr lang="ru-RU" dirty="0" smtClean="0"/>
          </a:p>
          <a:p>
            <a:r>
              <a:rPr lang="ru-RU" dirty="0" smtClean="0"/>
              <a:t>3 выхода: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US" dirty="0" smtClean="0"/>
              <a:t>, Y</a:t>
            </a:r>
            <a:r>
              <a:rPr lang="en-US" sz="1400" dirty="0" smtClean="0"/>
              <a:t>1</a:t>
            </a:r>
            <a:r>
              <a:rPr lang="en-US" dirty="0" smtClean="0"/>
              <a:t>, Y</a:t>
            </a:r>
            <a:r>
              <a:rPr lang="en-US" sz="1400" dirty="0" smtClean="0"/>
              <a:t>2</a:t>
            </a:r>
            <a:r>
              <a:rPr lang="en-US" dirty="0" smtClean="0"/>
              <a:t>, Y</a:t>
            </a:r>
            <a:r>
              <a:rPr lang="en-US" sz="1400" dirty="0" smtClean="0"/>
              <a:t>3</a:t>
            </a:r>
            <a:endParaRPr lang="ru-RU" dirty="0"/>
          </a:p>
        </p:txBody>
      </p:sp>
      <p:grpSp>
        <p:nvGrpSpPr>
          <p:cNvPr id="32" name="Группа 31"/>
          <p:cNvGrpSpPr/>
          <p:nvPr/>
        </p:nvGrpSpPr>
        <p:grpSpPr>
          <a:xfrm>
            <a:off x="785786" y="1214422"/>
            <a:ext cx="2571768" cy="1655216"/>
            <a:chOff x="428596" y="1214422"/>
            <a:chExt cx="2571768" cy="1655216"/>
          </a:xfrm>
        </p:grpSpPr>
        <p:sp>
          <p:nvSpPr>
            <p:cNvPr id="33" name="Прямоугольник 32"/>
            <p:cNvSpPr/>
            <p:nvPr/>
          </p:nvSpPr>
          <p:spPr>
            <a:xfrm>
              <a:off x="714348" y="1214422"/>
              <a:ext cx="2000264" cy="1643074"/>
            </a:xfrm>
            <a:prstGeom prst="rec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85984" y="1785926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2</a:t>
              </a:r>
              <a:endParaRPr lang="ru-RU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285984" y="1500174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1</a:t>
              </a:r>
              <a:endParaRPr lang="ru-RU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254926" y="1214422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0</a:t>
              </a:r>
              <a:endParaRPr lang="ru-RU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85786" y="2500306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E</a:t>
              </a:r>
              <a:endParaRPr lang="ru-RU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46714" y="185736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endParaRPr lang="ru-RU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46714" y="157161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X</a:t>
              </a:r>
              <a:r>
                <a:rPr lang="en-GB" sz="1400" dirty="0" smtClean="0"/>
                <a:t>1</a:t>
              </a:r>
              <a:endParaRPr lang="ru-RU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46714" y="127371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X</a:t>
              </a:r>
              <a:r>
                <a:rPr lang="en-GB" sz="1400" dirty="0" smtClean="0"/>
                <a:t>0</a:t>
              </a:r>
              <a:endParaRPr lang="ru-RU" dirty="0"/>
            </a:p>
          </p:txBody>
        </p:sp>
        <p:cxnSp>
          <p:nvCxnSpPr>
            <p:cNvPr id="46" name="Прямая соединительная линия 45"/>
            <p:cNvCxnSpPr/>
            <p:nvPr/>
          </p:nvCxnSpPr>
          <p:spPr>
            <a:xfrm rot="5400000">
              <a:off x="393671" y="2035165"/>
              <a:ext cx="1643074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rot="5400000">
              <a:off x="1321571" y="2035959"/>
              <a:ext cx="1643074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>
              <a:off x="2714612" y="1428736"/>
              <a:ext cx="28575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>
              <a:off x="428596" y="2643182"/>
              <a:ext cx="28575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>
              <a:off x="428596" y="2071678"/>
              <a:ext cx="28575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>
              <a:off x="428596" y="1785926"/>
              <a:ext cx="28575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>
              <a:off x="428596" y="1428736"/>
              <a:ext cx="28575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>
              <a:off x="714348" y="2500306"/>
              <a:ext cx="50006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>
            <a:xfrm>
              <a:off x="2714612" y="2000240"/>
              <a:ext cx="28575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>
              <a:off x="2714612" y="1714488"/>
              <a:ext cx="28575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1692344" y="2488164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dirty="0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103904" y="2130974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X</a:t>
            </a:r>
            <a:r>
              <a:rPr lang="ru-RU" sz="1400" dirty="0" smtClean="0"/>
              <a:t>3</a:t>
            </a:r>
            <a:endParaRPr lang="ru-RU" dirty="0"/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785786" y="2285992"/>
            <a:ext cx="285752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071934" y="92867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Данная схема будет считать количество «1» на входе, т.е. будет работать посредством ТИ.</a:t>
            </a:r>
            <a:endParaRPr lang="ru-RU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Таблица 55"/>
          <p:cNvGraphicFramePr>
            <a:graphicFrameLocks noGrp="1"/>
          </p:cNvGraphicFramePr>
          <p:nvPr/>
        </p:nvGraphicFramePr>
        <p:xfrm>
          <a:off x="357158" y="285728"/>
          <a:ext cx="4143404" cy="6304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00066"/>
                <a:gridCol w="500066"/>
                <a:gridCol w="428628"/>
                <a:gridCol w="500066"/>
                <a:gridCol w="500066"/>
                <a:gridCol w="428628"/>
                <a:gridCol w="428628"/>
                <a:gridCol w="85725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Х</a:t>
                      </a:r>
                      <a:r>
                        <a:rPr lang="ru-RU" sz="1400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</a:t>
                      </a:r>
                      <a:r>
                        <a:rPr lang="ru-RU" sz="1400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</a:t>
                      </a:r>
                      <a:r>
                        <a:rPr lang="ru-RU" sz="1400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</a:t>
                      </a:r>
                      <a:r>
                        <a:rPr lang="ru-RU" sz="1400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</a:t>
                      </a:r>
                      <a:r>
                        <a:rPr lang="en-GB" sz="1400" dirty="0" smtClean="0"/>
                        <a:t>2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</a:t>
                      </a:r>
                      <a:r>
                        <a:rPr lang="en-GB" sz="1400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</a:t>
                      </a:r>
                      <a:r>
                        <a:rPr lang="en-GB" sz="1400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входы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4714876" y="571480"/>
            <a:ext cx="421484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1-я строчка (вход 0): </a:t>
            </a:r>
            <a:r>
              <a:rPr lang="ru-RU" dirty="0" smtClean="0"/>
              <a:t>на входе нет «1», значит и на выходе нет «1»;</a:t>
            </a:r>
          </a:p>
          <a:p>
            <a:r>
              <a:rPr lang="ru-RU" i="1" dirty="0" smtClean="0"/>
              <a:t>2-я строчка (вход 1): </a:t>
            </a:r>
            <a:r>
              <a:rPr lang="ru-RU" dirty="0" smtClean="0"/>
              <a:t>т.к. на Х</a:t>
            </a:r>
            <a:r>
              <a:rPr lang="ru-RU" sz="1400" dirty="0" smtClean="0"/>
              <a:t>0</a:t>
            </a:r>
            <a:r>
              <a:rPr lang="ru-RU" dirty="0" smtClean="0"/>
              <a:t>=«1», то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=1</a:t>
            </a:r>
            <a:r>
              <a:rPr lang="ru-RU" dirty="0" smtClean="0"/>
              <a:t>, на остальных выходах «0</a:t>
            </a:r>
            <a:r>
              <a:rPr lang="ru-RU" dirty="0" smtClean="0"/>
              <a:t>» (двоичная единица);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4714876" y="2000240"/>
            <a:ext cx="42148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3-я строчка (вход 2): </a:t>
            </a:r>
            <a:r>
              <a:rPr lang="ru-RU" dirty="0" smtClean="0"/>
              <a:t>на вход подана одна «1», значит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=1</a:t>
            </a:r>
            <a:r>
              <a:rPr lang="ru-RU" dirty="0" smtClean="0"/>
              <a:t>, на остальных выходах «0»;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4714876" y="2928934"/>
            <a:ext cx="42148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4-я строчка (вход 3): </a:t>
            </a:r>
            <a:r>
              <a:rPr lang="ru-RU" dirty="0" smtClean="0"/>
              <a:t>на вход подано две «1», значит на выходе будет двоичная двойка, или</a:t>
            </a:r>
            <a:r>
              <a:rPr lang="en-GB" dirty="0" smtClean="0"/>
              <a:t> Y</a:t>
            </a:r>
            <a:r>
              <a:rPr lang="ru-RU" sz="1400" dirty="0" smtClean="0"/>
              <a:t>2</a:t>
            </a:r>
            <a:r>
              <a:rPr lang="en-GB" dirty="0" smtClean="0"/>
              <a:t>=</a:t>
            </a:r>
            <a:r>
              <a:rPr lang="ru-RU" dirty="0" smtClean="0"/>
              <a:t>0, </a:t>
            </a:r>
            <a:r>
              <a:rPr lang="en-GB" dirty="0" smtClean="0"/>
              <a:t>Y</a:t>
            </a:r>
            <a:r>
              <a:rPr lang="ru-RU" sz="1400" dirty="0" smtClean="0"/>
              <a:t>1</a:t>
            </a:r>
            <a:r>
              <a:rPr lang="en-GB" dirty="0" smtClean="0"/>
              <a:t>=1</a:t>
            </a:r>
            <a:r>
              <a:rPr lang="ru-RU" dirty="0" smtClean="0"/>
              <a:t>,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=</a:t>
            </a:r>
            <a:r>
              <a:rPr lang="ru-RU" dirty="0" smtClean="0"/>
              <a:t>0;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286512" y="4845618"/>
            <a:ext cx="708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 т.д.</a:t>
            </a:r>
            <a:endParaRPr lang="ru-RU" dirty="0"/>
          </a:p>
        </p:txBody>
      </p:sp>
      <p:sp>
        <p:nvSpPr>
          <p:cNvPr id="71" name="TextBox 70"/>
          <p:cNvSpPr txBox="1"/>
          <p:nvPr/>
        </p:nvSpPr>
        <p:spPr>
          <a:xfrm>
            <a:off x="4857752" y="5214950"/>
            <a:ext cx="39290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Прежде чем реализовывать данную схему на мультиплексоре и дешифраторе, давайте сначала ее реализуем на элементах малой степени интеграции </a:t>
            </a:r>
            <a:r>
              <a:rPr lang="ru-RU" b="1" dirty="0" smtClean="0"/>
              <a:t>методом Карно</a:t>
            </a:r>
            <a:r>
              <a:rPr lang="ru-RU" dirty="0" smtClean="0"/>
              <a:t>.</a:t>
            </a:r>
            <a:endParaRPr lang="ru-RU" dirty="0"/>
          </a:p>
        </p:txBody>
      </p:sp>
      <p:cxnSp>
        <p:nvCxnSpPr>
          <p:cNvPr id="78" name="Прямая соединительная линия 77"/>
          <p:cNvCxnSpPr/>
          <p:nvPr/>
        </p:nvCxnSpPr>
        <p:spPr>
          <a:xfrm>
            <a:off x="214282" y="3643314"/>
            <a:ext cx="45720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43438" y="214290"/>
            <a:ext cx="4342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Данная схема считает количество единиц:</a:t>
            </a:r>
            <a:endParaRPr lang="ru-RU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00298" y="3109922"/>
          <a:ext cx="3505200" cy="1676400"/>
        </p:xfrm>
        <a:graphic>
          <a:graphicData uri="http://schemas.openxmlformats.org/drawingml/2006/table">
            <a:tbl>
              <a:tblPr/>
              <a:tblGrid>
                <a:gridCol w="584200"/>
                <a:gridCol w="584200"/>
                <a:gridCol w="584200"/>
                <a:gridCol w="584200"/>
                <a:gridCol w="584200"/>
                <a:gridCol w="584200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b="1" dirty="0"/>
                        <a:t>x1</a:t>
                      </a:r>
                      <a:endParaRPr lang="en-GB" dirty="0"/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/>
                        <a:t>x2</a:t>
                      </a:r>
                      <a:endParaRPr lang="en-GB"/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/>
                        <a:t>y0</a:t>
                      </a:r>
                      <a:endParaRPr lang="en-GB"/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/>
                        <a:t>y1</a:t>
                      </a:r>
                      <a:endParaRPr lang="en-GB"/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/>
                        <a:t>y2</a:t>
                      </a:r>
                      <a:endParaRPr lang="en-GB"/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/>
                        <a:t>y3</a:t>
                      </a:r>
                      <a:endParaRPr lang="en-GB"/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0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0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1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0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0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0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0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1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0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1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0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0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1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0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0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0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1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0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1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1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0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0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0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1</a:t>
                      </a:r>
                    </a:p>
                  </a:txBody>
                  <a:tcPr marL="68580" marR="68580" marT="30480" marB="30480" anchor="ctr">
                    <a:lnL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36A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8AA"/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357166"/>
            <a:ext cx="821537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33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Tahoma" pitchFamily="34" charset="0"/>
              </a:rPr>
              <a:t>Дешифратор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Tahoma" pitchFamily="34" charset="0"/>
              </a:rPr>
              <a:t> (декодер) служит для преобразования n-разрядного позиционного двоичного кода в единичный выходной сигнал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Tahoma" pitchFamily="34" charset="0"/>
              </a:rPr>
              <a:t>на одном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Tahoma" pitchFamily="34" charset="0"/>
              </a:rPr>
              <a:t>из 2n выходов. </a:t>
            </a:r>
          </a:p>
          <a:p>
            <a:pPr marL="0" marR="0" lvl="0" indent="133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Tahoma" pitchFamily="34" charset="0"/>
              </a:rPr>
              <a:t>При каждой входной комбинации сигналов на одном из выходов появляется 1. Таким образом, по единичному сигналу на одном из выходов можно судить о входной кодовой комбинации. Таблица истинности для декодера с двумя входами изображена в таблице 2.1.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133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cs typeface="Tahoma" pitchFamily="34" charset="0"/>
            </a:endParaRPr>
          </a:p>
          <a:p>
            <a:pPr marL="0" marR="0" lvl="0" indent="133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Tahoma" pitchFamily="34" charset="0"/>
              </a:rPr>
              <a:t>Таблица 2.1 – Таблица истинности двухразрядного дешифратора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043247"/>
            <a:ext cx="184785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3065857"/>
            <a:ext cx="1214446" cy="1720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428604"/>
            <a:ext cx="82153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Шифратор</a:t>
            </a:r>
            <a:r>
              <a:rPr lang="ru-RU" dirty="0" smtClean="0"/>
              <a:t> выполняет функцию, обратную декодеру (дешифратору), то есть преобразует непозиционный (унитарный) двоичный 2n разрядный код в </a:t>
            </a:r>
            <a:r>
              <a:rPr lang="ru-RU" dirty="0" err="1" smtClean="0"/>
              <a:t>n</a:t>
            </a:r>
            <a:r>
              <a:rPr lang="ru-RU" dirty="0" smtClean="0"/>
              <a:t> разрядный позиционный код. </a:t>
            </a:r>
            <a:endParaRPr lang="ru-RU" dirty="0" smtClean="0"/>
          </a:p>
          <a:p>
            <a:pPr algn="just"/>
            <a:r>
              <a:rPr lang="ru-RU" dirty="0" smtClean="0"/>
              <a:t>При </a:t>
            </a:r>
            <a:r>
              <a:rPr lang="ru-RU" dirty="0" smtClean="0"/>
              <a:t>подаче на один из входов единичного сигнала на выходе формируется соответствующий двоичный код. </a:t>
            </a:r>
            <a:endParaRPr lang="ru-RU" dirty="0" smtClean="0"/>
          </a:p>
          <a:p>
            <a:pPr algn="just"/>
            <a:r>
              <a:rPr lang="ru-RU" dirty="0" smtClean="0"/>
              <a:t>Составим </a:t>
            </a:r>
            <a:r>
              <a:rPr lang="ru-RU" dirty="0" smtClean="0"/>
              <a:t>таблицу истинности шифратора при </a:t>
            </a:r>
            <a:r>
              <a:rPr lang="ru-RU" dirty="0" err="1" smtClean="0"/>
              <a:t>n</a:t>
            </a:r>
            <a:r>
              <a:rPr lang="ru-RU" dirty="0" smtClean="0"/>
              <a:t> = 2.</a:t>
            </a:r>
            <a:endParaRPr lang="ru-RU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85992"/>
            <a:ext cx="566737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572008"/>
            <a:ext cx="31623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Группа 111"/>
          <p:cNvGrpSpPr/>
          <p:nvPr/>
        </p:nvGrpSpPr>
        <p:grpSpPr>
          <a:xfrm>
            <a:off x="285720" y="416462"/>
            <a:ext cx="4739554" cy="2869662"/>
            <a:chOff x="285720" y="214290"/>
            <a:chExt cx="4739554" cy="2869662"/>
          </a:xfrm>
        </p:grpSpPr>
        <p:sp>
          <p:nvSpPr>
            <p:cNvPr id="28" name="TextBox 27"/>
            <p:cNvSpPr txBox="1"/>
            <p:nvPr/>
          </p:nvSpPr>
          <p:spPr>
            <a:xfrm>
              <a:off x="285720" y="285728"/>
              <a:ext cx="11623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b="1" dirty="0" smtClean="0"/>
                <a:t>Выход</a:t>
              </a:r>
              <a:r>
                <a:rPr lang="ru-RU" b="1" dirty="0" smtClean="0"/>
                <a:t>: </a:t>
              </a:r>
              <a:r>
                <a:rPr lang="en-GB" b="1" dirty="0" smtClean="0"/>
                <a:t>Y</a:t>
              </a:r>
              <a:r>
                <a:rPr lang="en-GB" sz="1400" b="1" dirty="0" smtClean="0"/>
                <a:t>0</a:t>
              </a:r>
              <a:endParaRPr lang="ru-RU" b="1" dirty="0"/>
            </a:p>
          </p:txBody>
        </p:sp>
        <p:cxnSp>
          <p:nvCxnSpPr>
            <p:cNvPr id="31" name="Прямая соединительная линия 30"/>
            <p:cNvCxnSpPr/>
            <p:nvPr/>
          </p:nvCxnSpPr>
          <p:spPr>
            <a:xfrm>
              <a:off x="500034" y="987966"/>
              <a:ext cx="3857652" cy="121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1571604" y="69007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sz="1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85852" y="69007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7224" y="70221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sz="14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00034" y="70221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sz="1400" dirty="0"/>
            </a:p>
          </p:txBody>
        </p:sp>
        <p:cxnSp>
          <p:nvCxnSpPr>
            <p:cNvPr id="36" name="Прямая соединительная линия 35"/>
            <p:cNvCxnSpPr/>
            <p:nvPr/>
          </p:nvCxnSpPr>
          <p:spPr>
            <a:xfrm rot="16200000" flipH="1">
              <a:off x="964381" y="666495"/>
              <a:ext cx="357190" cy="2857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>
              <a:off x="500034" y="1345156"/>
              <a:ext cx="3857652" cy="121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500034" y="1773784"/>
              <a:ext cx="3857652" cy="121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500034" y="2130974"/>
              <a:ext cx="3857652" cy="121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571472" y="98796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71472" y="141659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71472" y="177378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71472" y="213097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44" name="Прямая соединительная линия 43"/>
            <p:cNvCxnSpPr/>
            <p:nvPr/>
          </p:nvCxnSpPr>
          <p:spPr>
            <a:xfrm>
              <a:off x="500034" y="2488164"/>
              <a:ext cx="3857652" cy="121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rot="5400000">
              <a:off x="1000894" y="1558676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rot="5400000">
              <a:off x="1570810" y="1558676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rot="5400000">
              <a:off x="2215340" y="1558676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 rot="5400000">
              <a:off x="2786844" y="1558676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1928794" y="69007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571736" y="70221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143240" y="70221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80284" y="69007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53" name="Прямая соединительная линия 52"/>
            <p:cNvCxnSpPr/>
            <p:nvPr/>
          </p:nvCxnSpPr>
          <p:spPr>
            <a:xfrm rot="5400000">
              <a:off x="3429786" y="1558676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3286116" y="213097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1</a:t>
              </a:r>
              <a:endParaRPr lang="ru-RU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643174" y="177378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1</a:t>
              </a:r>
              <a:endParaRPr lang="ru-RU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286116" y="141659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1</a:t>
              </a:r>
              <a:endParaRPr lang="ru-RU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929058" y="177378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1</a:t>
              </a:r>
              <a:endParaRPr lang="ru-RU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071670" y="141659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071670" y="213097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643174" y="98796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929058" y="98796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73" name="Овал 72"/>
            <p:cNvSpPr/>
            <p:nvPr/>
          </p:nvSpPr>
          <p:spPr>
            <a:xfrm>
              <a:off x="3857620" y="1000108"/>
              <a:ext cx="428628" cy="42862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Овал 73"/>
            <p:cNvSpPr/>
            <p:nvPr/>
          </p:nvSpPr>
          <p:spPr>
            <a:xfrm>
              <a:off x="2571736" y="1785926"/>
              <a:ext cx="428628" cy="42862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/>
            <p:cNvSpPr/>
            <p:nvPr/>
          </p:nvSpPr>
          <p:spPr>
            <a:xfrm>
              <a:off x="2000232" y="2143116"/>
              <a:ext cx="428628" cy="42862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Овал 75"/>
            <p:cNvSpPr/>
            <p:nvPr/>
          </p:nvSpPr>
          <p:spPr>
            <a:xfrm>
              <a:off x="2000232" y="1357298"/>
              <a:ext cx="428628" cy="42862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Овал 76"/>
            <p:cNvSpPr/>
            <p:nvPr/>
          </p:nvSpPr>
          <p:spPr>
            <a:xfrm>
              <a:off x="2571736" y="1000108"/>
              <a:ext cx="428628" cy="42862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Овал 77"/>
            <p:cNvSpPr/>
            <p:nvPr/>
          </p:nvSpPr>
          <p:spPr>
            <a:xfrm>
              <a:off x="3214678" y="1357298"/>
              <a:ext cx="428628" cy="42862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Овал 78"/>
            <p:cNvSpPr/>
            <p:nvPr/>
          </p:nvSpPr>
          <p:spPr>
            <a:xfrm>
              <a:off x="3214678" y="2143116"/>
              <a:ext cx="428628" cy="42862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/>
            <p:cNvSpPr/>
            <p:nvPr/>
          </p:nvSpPr>
          <p:spPr>
            <a:xfrm>
              <a:off x="3857620" y="1785926"/>
              <a:ext cx="428628" cy="42862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000364" y="285728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r>
                <a:rPr lang="en-GB" sz="1400" dirty="0" smtClean="0"/>
                <a:t>8</a:t>
              </a:r>
              <a:endParaRPr lang="ru-RU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071670" y="2714620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r>
                <a:rPr lang="en-GB" sz="1400" dirty="0" smtClean="0"/>
                <a:t>6</a:t>
              </a:r>
              <a:endParaRPr lang="ru-RU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643174" y="2714620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r>
                <a:rPr lang="en-GB" sz="1400" dirty="0" smtClean="0"/>
                <a:t>5</a:t>
              </a:r>
              <a:endParaRPr lang="ru-RU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286116" y="2714620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r>
                <a:rPr lang="en-GB" sz="1400" dirty="0" smtClean="0"/>
                <a:t>4</a:t>
              </a:r>
              <a:endParaRPr lang="ru-RU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643438" y="2143116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r>
                <a:rPr lang="en-GB" sz="1400" dirty="0" smtClean="0"/>
                <a:t>3</a:t>
              </a:r>
              <a:endParaRPr lang="ru-RU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643438" y="1428736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r>
                <a:rPr lang="en-GB" sz="1400" dirty="0" smtClean="0"/>
                <a:t>2</a:t>
              </a:r>
              <a:endParaRPr lang="ru-RU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643438" y="1000108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r>
                <a:rPr lang="en-GB" sz="1400" dirty="0" smtClean="0"/>
                <a:t>1</a:t>
              </a:r>
              <a:endParaRPr lang="ru-RU" dirty="0"/>
            </a:p>
          </p:txBody>
        </p:sp>
        <p:cxnSp>
          <p:nvCxnSpPr>
            <p:cNvPr id="89" name="Прямая соединительная линия 88"/>
            <p:cNvCxnSpPr>
              <a:endCxn id="86" idx="1"/>
            </p:cNvCxnSpPr>
            <p:nvPr/>
          </p:nvCxnSpPr>
          <p:spPr>
            <a:xfrm>
              <a:off x="3643306" y="1571612"/>
              <a:ext cx="1000132" cy="417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Прямая соединительная линия 90"/>
            <p:cNvCxnSpPr>
              <a:endCxn id="87" idx="1"/>
            </p:cNvCxnSpPr>
            <p:nvPr/>
          </p:nvCxnSpPr>
          <p:spPr>
            <a:xfrm flipV="1">
              <a:off x="4286248" y="1184774"/>
              <a:ext cx="357190" cy="296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Прямая соединительная линия 97"/>
            <p:cNvCxnSpPr>
              <a:endCxn id="85" idx="1"/>
            </p:cNvCxnSpPr>
            <p:nvPr/>
          </p:nvCxnSpPr>
          <p:spPr>
            <a:xfrm>
              <a:off x="4286248" y="2000240"/>
              <a:ext cx="357190" cy="3275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Прямая соединительная линия 99"/>
            <p:cNvCxnSpPr>
              <a:endCxn id="83" idx="0"/>
            </p:cNvCxnSpPr>
            <p:nvPr/>
          </p:nvCxnSpPr>
          <p:spPr>
            <a:xfrm rot="16200000" flipH="1">
              <a:off x="2560832" y="2441360"/>
              <a:ext cx="500066" cy="464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Прямая соединительная линия 101"/>
            <p:cNvCxnSpPr>
              <a:endCxn id="84" idx="0"/>
            </p:cNvCxnSpPr>
            <p:nvPr/>
          </p:nvCxnSpPr>
          <p:spPr>
            <a:xfrm rot="16200000" flipH="1">
              <a:off x="3382369" y="2619955"/>
              <a:ext cx="142876" cy="464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>
            <a:xfrm rot="5400000">
              <a:off x="2072464" y="2713826"/>
              <a:ext cx="285752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/>
            <p:cNvCxnSpPr/>
            <p:nvPr/>
          </p:nvCxnSpPr>
          <p:spPr>
            <a:xfrm rot="5400000">
              <a:off x="2000232" y="714356"/>
              <a:ext cx="857256" cy="4286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/>
            <p:cNvCxnSpPr/>
            <p:nvPr/>
          </p:nvCxnSpPr>
          <p:spPr>
            <a:xfrm rot="5400000">
              <a:off x="2750331" y="678637"/>
              <a:ext cx="428628" cy="2143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2428860" y="214290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r>
                <a:rPr lang="en-GB" sz="1400" dirty="0" smtClean="0"/>
                <a:t>7</a:t>
              </a:r>
              <a:endParaRPr lang="ru-RU" dirty="0"/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43504" y="423802"/>
            <a:ext cx="37147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Заполняем карту Карно</a:t>
            </a:r>
            <a:r>
              <a:rPr lang="ru-RU" dirty="0" smtClean="0"/>
              <a:t>,</a:t>
            </a:r>
            <a:r>
              <a:rPr lang="kk-KZ" dirty="0" smtClean="0"/>
              <a:t> Поглядывая на ТИ с предыдущего слайда. Смотрим, при каких значениях Х у нас </a:t>
            </a:r>
            <a:r>
              <a:rPr lang="en-GB" dirty="0" smtClean="0"/>
              <a:t>Y</a:t>
            </a:r>
            <a:r>
              <a:rPr lang="ru-RU" sz="1400" dirty="0" smtClean="0"/>
              <a:t>0</a:t>
            </a:r>
            <a:r>
              <a:rPr lang="en-GB" dirty="0" smtClean="0"/>
              <a:t>=“1”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Например: 2-я строчка</a:t>
            </a:r>
          </a:p>
          <a:p>
            <a:r>
              <a:rPr lang="ru-RU" dirty="0" smtClean="0"/>
              <a:t>Х</a:t>
            </a:r>
            <a:r>
              <a:rPr lang="ru-RU" sz="1400" dirty="0" smtClean="0"/>
              <a:t>3</a:t>
            </a:r>
            <a:r>
              <a:rPr lang="ru-RU" dirty="0" smtClean="0"/>
              <a:t> Х</a:t>
            </a:r>
            <a:r>
              <a:rPr lang="ru-RU" sz="1400" dirty="0" smtClean="0"/>
              <a:t>2</a:t>
            </a:r>
            <a:r>
              <a:rPr lang="ru-RU" dirty="0" smtClean="0"/>
              <a:t> Х</a:t>
            </a:r>
            <a:r>
              <a:rPr lang="ru-RU" sz="1400" dirty="0" smtClean="0"/>
              <a:t>1</a:t>
            </a:r>
            <a:r>
              <a:rPr lang="ru-RU" dirty="0" smtClean="0"/>
              <a:t> Х</a:t>
            </a:r>
            <a:r>
              <a:rPr lang="ru-RU" sz="1400" dirty="0" smtClean="0"/>
              <a:t>0</a:t>
            </a:r>
            <a:endParaRPr lang="ru-RU" dirty="0" smtClean="0"/>
          </a:p>
          <a:p>
            <a:r>
              <a:rPr lang="ru-RU" dirty="0" smtClean="0"/>
              <a:t>0    0    0    1</a:t>
            </a:r>
          </a:p>
          <a:p>
            <a:r>
              <a:rPr lang="ru-RU" dirty="0" smtClean="0"/>
              <a:t>Значит в карте Карно ищем пересечение 00 и 01 и на пересечении ставим «1» и т.д.</a:t>
            </a:r>
            <a:endParaRPr lang="en-GB" dirty="0" smtClean="0"/>
          </a:p>
        </p:txBody>
      </p:sp>
      <p:sp>
        <p:nvSpPr>
          <p:cNvPr id="114" name="TextBox 113"/>
          <p:cNvSpPr txBox="1"/>
          <p:nvPr/>
        </p:nvSpPr>
        <p:spPr>
          <a:xfrm>
            <a:off x="357158" y="3286124"/>
            <a:ext cx="835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Т.о наблюдаем такую картину: «1» стоят в шахматном порядке, ни одна из них не является соседней друг с другом, поэтому накрыть области нам не удастся. </a:t>
            </a:r>
          </a:p>
          <a:p>
            <a:r>
              <a:rPr lang="ru-RU" dirty="0" smtClean="0"/>
              <a:t>Т.о. каждая «1» представляет собой отдельную область.</a:t>
            </a:r>
            <a:endParaRPr lang="ru-RU" dirty="0"/>
          </a:p>
        </p:txBody>
      </p:sp>
      <p:sp>
        <p:nvSpPr>
          <p:cNvPr id="115" name="TextBox 114"/>
          <p:cNvSpPr txBox="1"/>
          <p:nvPr/>
        </p:nvSpPr>
        <p:spPr>
          <a:xfrm>
            <a:off x="428596" y="4286256"/>
            <a:ext cx="1724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Получается, что</a:t>
            </a:r>
            <a:endParaRPr lang="ru-RU" dirty="0"/>
          </a:p>
        </p:txBody>
      </p:sp>
      <p:sp>
        <p:nvSpPr>
          <p:cNvPr id="116" name="TextBox 115"/>
          <p:cNvSpPr txBox="1"/>
          <p:nvPr/>
        </p:nvSpPr>
        <p:spPr>
          <a:xfrm>
            <a:off x="2214546" y="4286256"/>
            <a:ext cx="3074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r>
              <a:rPr lang="en-US" sz="1400" dirty="0" smtClean="0"/>
              <a:t>0</a:t>
            </a:r>
            <a:r>
              <a:rPr lang="ru-RU" dirty="0" smtClean="0"/>
              <a:t>=</a:t>
            </a:r>
            <a:r>
              <a:rPr lang="en-GB" dirty="0" smtClean="0"/>
              <a:t>S</a:t>
            </a:r>
            <a:r>
              <a:rPr lang="en-GB" sz="1400" dirty="0" smtClean="0"/>
              <a:t>1</a:t>
            </a:r>
            <a:r>
              <a:rPr lang="en-US" dirty="0" smtClean="0"/>
              <a:t>˅S</a:t>
            </a:r>
            <a:r>
              <a:rPr lang="en-US" sz="1400" dirty="0" smtClean="0"/>
              <a:t>2</a:t>
            </a:r>
            <a:r>
              <a:rPr lang="en-US" dirty="0" smtClean="0"/>
              <a:t>˅S</a:t>
            </a:r>
            <a:r>
              <a:rPr lang="en-US" sz="1400" dirty="0" smtClean="0"/>
              <a:t>3</a:t>
            </a:r>
            <a:r>
              <a:rPr lang="en-US" dirty="0" smtClean="0"/>
              <a:t>˅S</a:t>
            </a:r>
            <a:r>
              <a:rPr lang="en-US" sz="1400" dirty="0" smtClean="0"/>
              <a:t>4</a:t>
            </a:r>
            <a:r>
              <a:rPr lang="en-US" dirty="0" smtClean="0"/>
              <a:t>˅S</a:t>
            </a:r>
            <a:r>
              <a:rPr lang="en-US" sz="1400" dirty="0" smtClean="0"/>
              <a:t>5</a:t>
            </a:r>
            <a:r>
              <a:rPr lang="en-US" dirty="0" smtClean="0"/>
              <a:t>˅S</a:t>
            </a:r>
            <a:r>
              <a:rPr lang="en-US" sz="1400" dirty="0" smtClean="0"/>
              <a:t>6</a:t>
            </a:r>
            <a:r>
              <a:rPr lang="en-US" dirty="0" smtClean="0"/>
              <a:t>˅S</a:t>
            </a:r>
            <a:r>
              <a:rPr lang="en-US" sz="1400" dirty="0" smtClean="0"/>
              <a:t>7 </a:t>
            </a:r>
            <a:r>
              <a:rPr lang="en-US" dirty="0" smtClean="0"/>
              <a:t>˅S</a:t>
            </a:r>
            <a:r>
              <a:rPr lang="en-US" sz="1400" dirty="0" smtClean="0"/>
              <a:t>8</a:t>
            </a:r>
            <a:endParaRPr lang="ru-RU" dirty="0"/>
          </a:p>
        </p:txBody>
      </p:sp>
      <p:sp>
        <p:nvSpPr>
          <p:cNvPr id="117" name="TextBox 116"/>
          <p:cNvSpPr txBox="1"/>
          <p:nvPr/>
        </p:nvSpPr>
        <p:spPr>
          <a:xfrm>
            <a:off x="500034" y="4714884"/>
            <a:ext cx="40142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r>
              <a:rPr lang="en-US" sz="1400" dirty="0" smtClean="0"/>
              <a:t>1</a:t>
            </a:r>
            <a:r>
              <a:rPr lang="en-US" dirty="0" smtClean="0"/>
              <a:t> – </a:t>
            </a:r>
            <a:r>
              <a:rPr lang="kk-KZ" dirty="0" smtClean="0"/>
              <a:t>это та область</a:t>
            </a:r>
            <a:r>
              <a:rPr lang="ru-RU" dirty="0" smtClean="0"/>
              <a:t>, в которой Х</a:t>
            </a:r>
            <a:r>
              <a:rPr lang="ru-RU" sz="1400" dirty="0" smtClean="0"/>
              <a:t>3</a:t>
            </a:r>
            <a:r>
              <a:rPr lang="ru-RU" dirty="0" smtClean="0"/>
              <a:t>=«0», </a:t>
            </a:r>
          </a:p>
          <a:p>
            <a:r>
              <a:rPr lang="ru-RU" dirty="0" smtClean="0"/>
              <a:t>                                                       Х</a:t>
            </a:r>
            <a:r>
              <a:rPr lang="ru-RU" sz="1400" dirty="0" smtClean="0"/>
              <a:t>2</a:t>
            </a:r>
            <a:r>
              <a:rPr lang="ru-RU" dirty="0" smtClean="0"/>
              <a:t>=«0», </a:t>
            </a:r>
          </a:p>
          <a:p>
            <a:r>
              <a:rPr lang="ru-RU" dirty="0" smtClean="0"/>
              <a:t>                                                       Х</a:t>
            </a:r>
            <a:r>
              <a:rPr lang="ru-RU" sz="1400" dirty="0" smtClean="0"/>
              <a:t>1</a:t>
            </a:r>
            <a:r>
              <a:rPr lang="ru-RU" dirty="0" smtClean="0"/>
              <a:t>=«1», </a:t>
            </a:r>
          </a:p>
          <a:p>
            <a:r>
              <a:rPr lang="ru-RU" dirty="0" smtClean="0"/>
              <a:t>                                                       Х</a:t>
            </a:r>
            <a:r>
              <a:rPr lang="ru-RU" sz="1400" dirty="0" smtClean="0"/>
              <a:t>0</a:t>
            </a:r>
            <a:r>
              <a:rPr lang="ru-RU" dirty="0" smtClean="0"/>
              <a:t>=«0»</a:t>
            </a:r>
          </a:p>
          <a:p>
            <a:endParaRPr lang="ru-RU" dirty="0"/>
          </a:p>
        </p:txBody>
      </p:sp>
      <p:sp>
        <p:nvSpPr>
          <p:cNvPr id="118" name="Правая фигурная скобка 117"/>
          <p:cNvSpPr/>
          <p:nvPr/>
        </p:nvSpPr>
        <p:spPr>
          <a:xfrm>
            <a:off x="4286248" y="4714884"/>
            <a:ext cx="214314" cy="121444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5" name="Группа 124"/>
          <p:cNvGrpSpPr/>
          <p:nvPr/>
        </p:nvGrpSpPr>
        <p:grpSpPr>
          <a:xfrm>
            <a:off x="4572000" y="5143512"/>
            <a:ext cx="1343638" cy="369332"/>
            <a:chOff x="5715008" y="5143512"/>
            <a:chExt cx="1343638" cy="369332"/>
          </a:xfrm>
        </p:grpSpPr>
        <p:sp>
          <p:nvSpPr>
            <p:cNvPr id="119" name="TextBox 118"/>
            <p:cNvSpPr txBox="1"/>
            <p:nvPr/>
          </p:nvSpPr>
          <p:spPr>
            <a:xfrm>
              <a:off x="5715008" y="5143512"/>
              <a:ext cx="1343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r>
                <a:rPr lang="en-GB" sz="1400" dirty="0" smtClean="0"/>
                <a:t>1</a:t>
              </a:r>
              <a:r>
                <a:rPr lang="en-GB" dirty="0" smtClean="0"/>
                <a:t>=X</a:t>
              </a:r>
              <a:r>
                <a:rPr lang="en-GB" sz="1400" dirty="0" smtClean="0"/>
                <a:t>3</a:t>
              </a:r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r>
                <a:rPr lang="en-GB" dirty="0" smtClean="0"/>
                <a:t>X</a:t>
              </a:r>
              <a:r>
                <a:rPr lang="en-GB" sz="1400" dirty="0" smtClean="0"/>
                <a:t>1</a:t>
              </a:r>
              <a:r>
                <a:rPr lang="en-GB" dirty="0" smtClean="0"/>
                <a:t>X</a:t>
              </a:r>
              <a:r>
                <a:rPr lang="en-GB" sz="1400" dirty="0" smtClean="0"/>
                <a:t>0</a:t>
              </a:r>
              <a:endParaRPr lang="ru-RU" dirty="0"/>
            </a:p>
          </p:txBody>
        </p:sp>
        <p:cxnSp>
          <p:nvCxnSpPr>
            <p:cNvPr id="121" name="Прямая соединительная линия 120"/>
            <p:cNvCxnSpPr/>
            <p:nvPr/>
          </p:nvCxnSpPr>
          <p:spPr>
            <a:xfrm>
              <a:off x="6000760" y="5213362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Прямая соединительная линия 121"/>
            <p:cNvCxnSpPr/>
            <p:nvPr/>
          </p:nvCxnSpPr>
          <p:spPr>
            <a:xfrm>
              <a:off x="6286512" y="5213362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Прямая соединительная линия 122"/>
            <p:cNvCxnSpPr/>
            <p:nvPr/>
          </p:nvCxnSpPr>
          <p:spPr>
            <a:xfrm>
              <a:off x="6715140" y="5213362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TextBox 123"/>
          <p:cNvSpPr txBox="1"/>
          <p:nvPr/>
        </p:nvSpPr>
        <p:spPr>
          <a:xfrm>
            <a:off x="571472" y="6072206"/>
            <a:ext cx="6299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Подобным образом записываем все области</a:t>
            </a:r>
            <a:r>
              <a:rPr lang="en-GB" dirty="0" smtClean="0"/>
              <a:t> (</a:t>
            </a:r>
            <a:r>
              <a:rPr lang="kk-KZ" dirty="0" smtClean="0"/>
              <a:t>запишите сами</a:t>
            </a:r>
            <a:r>
              <a:rPr lang="en-GB" dirty="0" smtClean="0"/>
              <a:t>)</a:t>
            </a:r>
            <a:endParaRPr lang="ru-RU" dirty="0"/>
          </a:p>
        </p:txBody>
      </p:sp>
      <p:sp>
        <p:nvSpPr>
          <p:cNvPr id="71" name="TextBox 70"/>
          <p:cNvSpPr txBox="1"/>
          <p:nvPr/>
        </p:nvSpPr>
        <p:spPr>
          <a:xfrm>
            <a:off x="214282" y="142852"/>
            <a:ext cx="5311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Реализуем на элементах малой степени интеграции</a:t>
            </a:r>
            <a:endParaRPr lang="ru-RU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Группа 361"/>
          <p:cNvGrpSpPr/>
          <p:nvPr/>
        </p:nvGrpSpPr>
        <p:grpSpPr>
          <a:xfrm>
            <a:off x="285720" y="416462"/>
            <a:ext cx="8858280" cy="797960"/>
            <a:chOff x="428596" y="357166"/>
            <a:chExt cx="8828058" cy="797960"/>
          </a:xfrm>
        </p:grpSpPr>
        <p:sp>
          <p:nvSpPr>
            <p:cNvPr id="212" name="TextBox 211"/>
            <p:cNvSpPr txBox="1"/>
            <p:nvPr/>
          </p:nvSpPr>
          <p:spPr>
            <a:xfrm>
              <a:off x="428596" y="357166"/>
              <a:ext cx="88280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0</a:t>
              </a:r>
              <a:r>
                <a:rPr lang="en-GB" dirty="0" smtClean="0"/>
                <a:t>=X</a:t>
              </a:r>
              <a:r>
                <a:rPr lang="en-GB" sz="1400" dirty="0" smtClean="0"/>
                <a:t>3</a:t>
              </a:r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r>
                <a:rPr lang="en-GB" dirty="0" smtClean="0"/>
                <a:t>X</a:t>
              </a:r>
              <a:r>
                <a:rPr lang="en-GB" sz="1400" dirty="0" smtClean="0"/>
                <a:t>1</a:t>
              </a:r>
              <a:r>
                <a:rPr lang="en-GB" dirty="0" smtClean="0"/>
                <a:t>X</a:t>
              </a:r>
              <a:r>
                <a:rPr lang="en-GB" sz="1400" dirty="0" smtClean="0"/>
                <a:t>0</a:t>
              </a:r>
              <a:r>
                <a:rPr lang="kk-KZ" sz="1400" dirty="0" smtClean="0"/>
                <a:t> </a:t>
              </a:r>
              <a:r>
                <a:rPr lang="en-GB" dirty="0" smtClean="0"/>
                <a:t>˅</a:t>
              </a:r>
              <a:r>
                <a:rPr lang="kk-KZ" dirty="0" smtClean="0"/>
                <a:t> </a:t>
              </a:r>
              <a:r>
                <a:rPr lang="en-GB" dirty="0" smtClean="0"/>
                <a:t>X</a:t>
              </a:r>
              <a:r>
                <a:rPr lang="kk-KZ" sz="1400" dirty="0" smtClean="0"/>
                <a:t>3</a:t>
              </a:r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r>
                <a:rPr lang="kk-KZ" dirty="0" smtClean="0"/>
                <a:t>Х</a:t>
              </a:r>
              <a:r>
                <a:rPr lang="kk-KZ" sz="1400" dirty="0" smtClean="0"/>
                <a:t>0 </a:t>
              </a:r>
              <a:r>
                <a:rPr lang="en-GB" dirty="0" smtClean="0"/>
                <a:t>˅</a:t>
              </a:r>
              <a:r>
                <a:rPr lang="kk-KZ" dirty="0" smtClean="0"/>
                <a:t> </a:t>
              </a:r>
              <a:r>
                <a:rPr lang="en-GB" dirty="0" smtClean="0"/>
                <a:t>X</a:t>
              </a:r>
              <a:r>
                <a:rPr lang="kk-KZ" sz="1400" dirty="0" smtClean="0"/>
                <a:t>3</a:t>
              </a:r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r>
                <a:rPr lang="kk-KZ" dirty="0" smtClean="0"/>
                <a:t>Х</a:t>
              </a:r>
              <a:r>
                <a:rPr lang="kk-KZ" sz="1400" dirty="0" smtClean="0"/>
                <a:t>0 </a:t>
              </a:r>
              <a:r>
                <a:rPr lang="en-GB" dirty="0" smtClean="0"/>
                <a:t>˅</a:t>
              </a:r>
              <a:r>
                <a:rPr lang="kk-KZ" dirty="0" smtClean="0"/>
                <a:t> </a:t>
              </a:r>
              <a:r>
                <a:rPr lang="en-GB" dirty="0" smtClean="0"/>
                <a:t>X</a:t>
              </a:r>
              <a:r>
                <a:rPr lang="kk-KZ" sz="1400" dirty="0" smtClean="0"/>
                <a:t>3</a:t>
              </a:r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r>
                <a:rPr lang="kk-KZ" dirty="0" smtClean="0"/>
                <a:t>Х</a:t>
              </a:r>
              <a:r>
                <a:rPr lang="kk-KZ" sz="1400" dirty="0" smtClean="0"/>
                <a:t>0</a:t>
              </a:r>
              <a:r>
                <a:rPr lang="en-GB" dirty="0" smtClean="0"/>
                <a:t> ˅</a:t>
              </a:r>
              <a:r>
                <a:rPr lang="kk-KZ" dirty="0" smtClean="0"/>
                <a:t> </a:t>
              </a:r>
              <a:r>
                <a:rPr lang="en-GB" dirty="0" smtClean="0"/>
                <a:t>X</a:t>
              </a:r>
              <a:r>
                <a:rPr lang="kk-KZ" sz="1400" dirty="0" smtClean="0"/>
                <a:t>3</a:t>
              </a:r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r>
                <a:rPr lang="kk-KZ" dirty="0" smtClean="0"/>
                <a:t>Х</a:t>
              </a:r>
              <a:r>
                <a:rPr lang="kk-KZ" sz="1400" dirty="0" smtClean="0"/>
                <a:t>0</a:t>
              </a:r>
              <a:r>
                <a:rPr lang="en-GB" sz="1400" dirty="0" smtClean="0"/>
                <a:t> </a:t>
              </a:r>
              <a:r>
                <a:rPr lang="en-GB" dirty="0" smtClean="0"/>
                <a:t>˅</a:t>
              </a:r>
              <a:r>
                <a:rPr lang="kk-KZ" dirty="0" smtClean="0"/>
                <a:t> </a:t>
              </a:r>
              <a:r>
                <a:rPr lang="en-GB" dirty="0" smtClean="0"/>
                <a:t>X</a:t>
              </a:r>
              <a:r>
                <a:rPr lang="kk-KZ" sz="1400" dirty="0" smtClean="0"/>
                <a:t>3</a:t>
              </a:r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r>
                <a:rPr lang="kk-KZ" dirty="0" smtClean="0"/>
                <a:t>Х</a:t>
              </a:r>
              <a:r>
                <a:rPr lang="kk-KZ" sz="1400" dirty="0" smtClean="0"/>
                <a:t>0</a:t>
              </a:r>
              <a:r>
                <a:rPr lang="en-GB" dirty="0" smtClean="0"/>
                <a:t> ˅</a:t>
              </a:r>
              <a:r>
                <a:rPr lang="kk-KZ" dirty="0" smtClean="0"/>
                <a:t> </a:t>
              </a:r>
              <a:r>
                <a:rPr lang="en-GB" dirty="0" smtClean="0"/>
                <a:t>X</a:t>
              </a:r>
              <a:r>
                <a:rPr lang="kk-KZ" sz="1400" dirty="0" smtClean="0"/>
                <a:t>3</a:t>
              </a:r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r>
                <a:rPr lang="kk-KZ" dirty="0" smtClean="0"/>
                <a:t>Х</a:t>
              </a:r>
              <a:r>
                <a:rPr lang="kk-KZ" sz="1400" dirty="0" smtClean="0"/>
                <a:t>0</a:t>
              </a:r>
              <a:r>
                <a:rPr lang="en-GB" dirty="0" smtClean="0"/>
                <a:t> ˅</a:t>
              </a:r>
              <a:r>
                <a:rPr lang="kk-KZ" dirty="0" smtClean="0"/>
                <a:t> </a:t>
              </a:r>
              <a:r>
                <a:rPr lang="en-GB" dirty="0" smtClean="0"/>
                <a:t>X</a:t>
              </a:r>
              <a:r>
                <a:rPr lang="kk-KZ" sz="1400" dirty="0" smtClean="0"/>
                <a:t>3</a:t>
              </a:r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r>
                <a:rPr lang="kk-KZ" dirty="0" smtClean="0"/>
                <a:t>Х</a:t>
              </a:r>
              <a:r>
                <a:rPr lang="kk-KZ" sz="1400" dirty="0" smtClean="0"/>
                <a:t>0</a:t>
              </a:r>
              <a:endParaRPr lang="kk-KZ" dirty="0" smtClean="0"/>
            </a:p>
          </p:txBody>
        </p:sp>
        <p:grpSp>
          <p:nvGrpSpPr>
            <p:cNvPr id="361" name="Группа 360"/>
            <p:cNvGrpSpPr/>
            <p:nvPr/>
          </p:nvGrpSpPr>
          <p:grpSpPr>
            <a:xfrm>
              <a:off x="785786" y="428604"/>
              <a:ext cx="8286807" cy="726522"/>
              <a:chOff x="785786" y="428604"/>
              <a:chExt cx="8286807" cy="726522"/>
            </a:xfrm>
          </p:grpSpPr>
          <p:cxnSp>
            <p:nvCxnSpPr>
              <p:cNvPr id="215" name="Прямая соединительная линия 214"/>
              <p:cNvCxnSpPr/>
              <p:nvPr/>
            </p:nvCxnSpPr>
            <p:spPr>
              <a:xfrm>
                <a:off x="8643966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Прямая соединительная линия 216"/>
              <p:cNvCxnSpPr/>
              <p:nvPr/>
            </p:nvCxnSpPr>
            <p:spPr>
              <a:xfrm>
                <a:off x="1500166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Прямая соединительная линия 217"/>
              <p:cNvCxnSpPr/>
              <p:nvPr/>
            </p:nvCxnSpPr>
            <p:spPr>
              <a:xfrm>
                <a:off x="1000100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Прямая соединительная линия 218"/>
              <p:cNvCxnSpPr/>
              <p:nvPr/>
            </p:nvCxnSpPr>
            <p:spPr>
              <a:xfrm>
                <a:off x="785786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Прямая соединительная линия 219"/>
              <p:cNvCxnSpPr/>
              <p:nvPr/>
            </p:nvCxnSpPr>
            <p:spPr>
              <a:xfrm>
                <a:off x="1928794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1" name="Левая круглая скобка 220"/>
              <p:cNvSpPr/>
              <p:nvPr/>
            </p:nvSpPr>
            <p:spPr>
              <a:xfrm rot="16200000">
                <a:off x="1142976" y="285728"/>
                <a:ext cx="142876" cy="857255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222" name="Прямая соединительная линия 221"/>
              <p:cNvCxnSpPr/>
              <p:nvPr/>
            </p:nvCxnSpPr>
            <p:spPr>
              <a:xfrm>
                <a:off x="6286512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Прямая соединительная линия 223"/>
              <p:cNvCxnSpPr/>
              <p:nvPr/>
            </p:nvCxnSpPr>
            <p:spPr>
              <a:xfrm>
                <a:off x="3357554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Прямая соединительная линия 225"/>
              <p:cNvCxnSpPr/>
              <p:nvPr/>
            </p:nvCxnSpPr>
            <p:spPr>
              <a:xfrm>
                <a:off x="6500826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Прямая соединительная линия 227"/>
              <p:cNvCxnSpPr/>
              <p:nvPr/>
            </p:nvCxnSpPr>
            <p:spPr>
              <a:xfrm>
                <a:off x="5429256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Прямая соединительная линия 229"/>
              <p:cNvCxnSpPr/>
              <p:nvPr/>
            </p:nvCxnSpPr>
            <p:spPr>
              <a:xfrm>
                <a:off x="4214810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1" name="Левая круглая скобка 230"/>
              <p:cNvSpPr/>
              <p:nvPr/>
            </p:nvSpPr>
            <p:spPr>
              <a:xfrm rot="16200000">
                <a:off x="2214546" y="285728"/>
                <a:ext cx="142876" cy="857255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2" name="Левая круглая скобка 231"/>
              <p:cNvSpPr/>
              <p:nvPr/>
            </p:nvSpPr>
            <p:spPr>
              <a:xfrm rot="16200000">
                <a:off x="3286116" y="285729"/>
                <a:ext cx="142876" cy="857255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4" name="Левая круглая скобка 233"/>
              <p:cNvSpPr/>
              <p:nvPr/>
            </p:nvSpPr>
            <p:spPr>
              <a:xfrm rot="16200000">
                <a:off x="4286248" y="285729"/>
                <a:ext cx="142876" cy="857255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7" name="Левая круглая скобка 236"/>
              <p:cNvSpPr/>
              <p:nvPr/>
            </p:nvSpPr>
            <p:spPr>
              <a:xfrm rot="16200000">
                <a:off x="5357818" y="285729"/>
                <a:ext cx="142876" cy="857255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3" name="TextBox 242"/>
              <p:cNvSpPr txBox="1"/>
              <p:nvPr/>
            </p:nvSpPr>
            <p:spPr>
              <a:xfrm>
                <a:off x="8429652" y="785794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r>
                  <a:rPr lang="en-GB" sz="1400" dirty="0" smtClean="0"/>
                  <a:t>8</a:t>
                </a:r>
                <a:endParaRPr lang="ru-RU" dirty="0"/>
              </a:p>
            </p:txBody>
          </p:sp>
          <p:sp>
            <p:nvSpPr>
              <p:cNvPr id="244" name="TextBox 243"/>
              <p:cNvSpPr txBox="1"/>
              <p:nvPr/>
            </p:nvSpPr>
            <p:spPr>
              <a:xfrm>
                <a:off x="4214810" y="785794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r>
                  <a:rPr lang="en-GB" sz="1400" dirty="0" smtClean="0"/>
                  <a:t>4</a:t>
                </a:r>
                <a:endParaRPr lang="ru-RU" dirty="0"/>
              </a:p>
            </p:txBody>
          </p:sp>
          <p:sp>
            <p:nvSpPr>
              <p:cNvPr id="245" name="TextBox 244"/>
              <p:cNvSpPr txBox="1"/>
              <p:nvPr/>
            </p:nvSpPr>
            <p:spPr>
              <a:xfrm>
                <a:off x="3143240" y="785794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r>
                  <a:rPr lang="en-GB" sz="1400" dirty="0" smtClean="0"/>
                  <a:t>3</a:t>
                </a:r>
                <a:endParaRPr lang="ru-RU" dirty="0"/>
              </a:p>
            </p:txBody>
          </p:sp>
          <p:sp>
            <p:nvSpPr>
              <p:cNvPr id="246" name="TextBox 245"/>
              <p:cNvSpPr txBox="1"/>
              <p:nvPr/>
            </p:nvSpPr>
            <p:spPr>
              <a:xfrm>
                <a:off x="2143108" y="785794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r>
                  <a:rPr lang="en-GB" sz="1400" dirty="0" smtClean="0"/>
                  <a:t>2</a:t>
                </a:r>
                <a:endParaRPr lang="ru-RU" dirty="0"/>
              </a:p>
            </p:txBody>
          </p:sp>
          <p:sp>
            <p:nvSpPr>
              <p:cNvPr id="247" name="TextBox 246"/>
              <p:cNvSpPr txBox="1"/>
              <p:nvPr/>
            </p:nvSpPr>
            <p:spPr>
              <a:xfrm>
                <a:off x="1000100" y="785794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r>
                  <a:rPr lang="ru-RU" sz="1400" dirty="0" smtClean="0"/>
                  <a:t>1</a:t>
                </a:r>
                <a:endParaRPr lang="ru-RU" dirty="0"/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7429520" y="785794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r>
                  <a:rPr lang="en-GB" sz="1400" dirty="0" smtClean="0"/>
                  <a:t>7</a:t>
                </a:r>
                <a:endParaRPr lang="ru-RU" dirty="0"/>
              </a:p>
            </p:txBody>
          </p:sp>
          <p:sp>
            <p:nvSpPr>
              <p:cNvPr id="250" name="TextBox 249"/>
              <p:cNvSpPr txBox="1"/>
              <p:nvPr/>
            </p:nvSpPr>
            <p:spPr>
              <a:xfrm>
                <a:off x="6357950" y="785794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r>
                  <a:rPr lang="en-GB" sz="1400" dirty="0" smtClean="0"/>
                  <a:t>6</a:t>
                </a:r>
                <a:endParaRPr lang="ru-RU" dirty="0"/>
              </a:p>
            </p:txBody>
          </p:sp>
          <p:sp>
            <p:nvSpPr>
              <p:cNvPr id="251" name="TextBox 250"/>
              <p:cNvSpPr txBox="1"/>
              <p:nvPr/>
            </p:nvSpPr>
            <p:spPr>
              <a:xfrm>
                <a:off x="5214942" y="785794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r>
                  <a:rPr lang="en-GB" sz="1400" dirty="0" smtClean="0"/>
                  <a:t>5</a:t>
                </a:r>
                <a:endParaRPr lang="ru-RU" dirty="0"/>
              </a:p>
            </p:txBody>
          </p:sp>
          <p:cxnSp>
            <p:nvCxnSpPr>
              <p:cNvPr id="254" name="Прямая соединительная линия 253"/>
              <p:cNvCxnSpPr/>
              <p:nvPr/>
            </p:nvCxnSpPr>
            <p:spPr>
              <a:xfrm>
                <a:off x="8429652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5" name="Левая круглая скобка 254"/>
              <p:cNvSpPr/>
              <p:nvPr/>
            </p:nvSpPr>
            <p:spPr>
              <a:xfrm rot="16200000">
                <a:off x="6429388" y="285729"/>
                <a:ext cx="142876" cy="857255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6" name="Левая круглая скобка 255"/>
              <p:cNvSpPr/>
              <p:nvPr/>
            </p:nvSpPr>
            <p:spPr>
              <a:xfrm rot="16200000">
                <a:off x="8572528" y="285728"/>
                <a:ext cx="142876" cy="857255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7" name="Левая круглая скобка 256"/>
              <p:cNvSpPr/>
              <p:nvPr/>
            </p:nvSpPr>
            <p:spPr>
              <a:xfrm rot="16200000">
                <a:off x="7500958" y="285728"/>
                <a:ext cx="142876" cy="857255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258" name="Прямая соединительная линия 257"/>
              <p:cNvCxnSpPr/>
              <p:nvPr/>
            </p:nvCxnSpPr>
            <p:spPr>
              <a:xfrm>
                <a:off x="7858148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Прямая соединительная линия 258"/>
              <p:cNvCxnSpPr/>
              <p:nvPr/>
            </p:nvCxnSpPr>
            <p:spPr>
              <a:xfrm>
                <a:off x="7572396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Прямая соединительная линия 259"/>
              <p:cNvCxnSpPr/>
              <p:nvPr/>
            </p:nvCxnSpPr>
            <p:spPr>
              <a:xfrm>
                <a:off x="7215206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1" name="TextBox 260"/>
          <p:cNvSpPr txBox="1"/>
          <p:nvPr/>
        </p:nvSpPr>
        <p:spPr>
          <a:xfrm>
            <a:off x="571472" y="1214422"/>
            <a:ext cx="403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Все тоже самое делаем для в</a:t>
            </a:r>
            <a:r>
              <a:rPr lang="kk-KZ" b="1" dirty="0" smtClean="0">
                <a:solidFill>
                  <a:srgbClr val="C00000"/>
                </a:solidFill>
              </a:rPr>
              <a:t>ы</a:t>
            </a:r>
            <a:r>
              <a:rPr lang="ru-RU" b="1" dirty="0" smtClean="0">
                <a:solidFill>
                  <a:srgbClr val="C00000"/>
                </a:solidFill>
              </a:rPr>
              <a:t>хода </a:t>
            </a:r>
            <a:r>
              <a:rPr lang="en-GB" b="1" dirty="0" smtClean="0">
                <a:solidFill>
                  <a:srgbClr val="C00000"/>
                </a:solidFill>
              </a:rPr>
              <a:t>Y</a:t>
            </a:r>
            <a:r>
              <a:rPr lang="en-GB" sz="1400" b="1" dirty="0" smtClean="0">
                <a:solidFill>
                  <a:srgbClr val="C00000"/>
                </a:solidFill>
              </a:rPr>
              <a:t>1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63" name="TextBox 262"/>
          <p:cNvSpPr txBox="1"/>
          <p:nvPr/>
        </p:nvSpPr>
        <p:spPr>
          <a:xfrm>
            <a:off x="500034" y="1643050"/>
            <a:ext cx="1188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/>
              <a:t>Выход</a:t>
            </a:r>
            <a:r>
              <a:rPr lang="ru-RU" b="1" dirty="0" smtClean="0"/>
              <a:t>: </a:t>
            </a:r>
            <a:r>
              <a:rPr lang="en-GB" b="1" dirty="0" smtClean="0"/>
              <a:t>Y</a:t>
            </a:r>
            <a:r>
              <a:rPr lang="ru-RU" sz="1400" b="1" dirty="0" smtClean="0"/>
              <a:t>1</a:t>
            </a:r>
            <a:endParaRPr lang="ru-RU" b="1" dirty="0"/>
          </a:p>
        </p:txBody>
      </p:sp>
      <p:grpSp>
        <p:nvGrpSpPr>
          <p:cNvPr id="349" name="Группа 348"/>
          <p:cNvGrpSpPr/>
          <p:nvPr/>
        </p:nvGrpSpPr>
        <p:grpSpPr>
          <a:xfrm>
            <a:off x="714348" y="1714488"/>
            <a:ext cx="4668116" cy="2869662"/>
            <a:chOff x="714348" y="1714488"/>
            <a:chExt cx="4668116" cy="2869662"/>
          </a:xfrm>
        </p:grpSpPr>
        <p:cxnSp>
          <p:nvCxnSpPr>
            <p:cNvPr id="264" name="Прямая соединительная линия 263"/>
            <p:cNvCxnSpPr/>
            <p:nvPr/>
          </p:nvCxnSpPr>
          <p:spPr>
            <a:xfrm>
              <a:off x="714348" y="2345288"/>
              <a:ext cx="3857652" cy="121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TextBox 264"/>
            <p:cNvSpPr txBox="1"/>
            <p:nvPr/>
          </p:nvSpPr>
          <p:spPr>
            <a:xfrm>
              <a:off x="1785918" y="204739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sz="1400" dirty="0"/>
            </a:p>
          </p:txBody>
        </p:sp>
        <p:sp>
          <p:nvSpPr>
            <p:cNvPr id="266" name="TextBox 265"/>
            <p:cNvSpPr txBox="1"/>
            <p:nvPr/>
          </p:nvSpPr>
          <p:spPr>
            <a:xfrm>
              <a:off x="1500166" y="204739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1071538" y="205953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sz="1400" dirty="0"/>
            </a:p>
          </p:txBody>
        </p:sp>
        <p:sp>
          <p:nvSpPr>
            <p:cNvPr id="268" name="TextBox 267"/>
            <p:cNvSpPr txBox="1"/>
            <p:nvPr/>
          </p:nvSpPr>
          <p:spPr>
            <a:xfrm>
              <a:off x="714348" y="205953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sz="1400" dirty="0"/>
            </a:p>
          </p:txBody>
        </p:sp>
        <p:cxnSp>
          <p:nvCxnSpPr>
            <p:cNvPr id="269" name="Прямая соединительная линия 268"/>
            <p:cNvCxnSpPr/>
            <p:nvPr/>
          </p:nvCxnSpPr>
          <p:spPr>
            <a:xfrm rot="16200000" flipH="1">
              <a:off x="1178695" y="2023817"/>
              <a:ext cx="357190" cy="2857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Прямая соединительная линия 269"/>
            <p:cNvCxnSpPr/>
            <p:nvPr/>
          </p:nvCxnSpPr>
          <p:spPr>
            <a:xfrm>
              <a:off x="714348" y="2702478"/>
              <a:ext cx="3857652" cy="121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Прямая соединительная линия 270"/>
            <p:cNvCxnSpPr/>
            <p:nvPr/>
          </p:nvCxnSpPr>
          <p:spPr>
            <a:xfrm>
              <a:off x="714348" y="3131106"/>
              <a:ext cx="3857652" cy="121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Прямая соединительная линия 271"/>
            <p:cNvCxnSpPr/>
            <p:nvPr/>
          </p:nvCxnSpPr>
          <p:spPr>
            <a:xfrm>
              <a:off x="714348" y="3488296"/>
              <a:ext cx="3857652" cy="121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3" name="TextBox 272"/>
            <p:cNvSpPr txBox="1"/>
            <p:nvPr/>
          </p:nvSpPr>
          <p:spPr>
            <a:xfrm>
              <a:off x="785786" y="2345288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274" name="TextBox 273"/>
            <p:cNvSpPr txBox="1"/>
            <p:nvPr/>
          </p:nvSpPr>
          <p:spPr>
            <a:xfrm>
              <a:off x="785786" y="277391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275" name="TextBox 274"/>
            <p:cNvSpPr txBox="1"/>
            <p:nvPr/>
          </p:nvSpPr>
          <p:spPr>
            <a:xfrm>
              <a:off x="785786" y="313110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785786" y="348829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277" name="Прямая соединительная линия 276"/>
            <p:cNvCxnSpPr/>
            <p:nvPr/>
          </p:nvCxnSpPr>
          <p:spPr>
            <a:xfrm>
              <a:off x="714348" y="3845486"/>
              <a:ext cx="3857652" cy="121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Прямая соединительная линия 277"/>
            <p:cNvCxnSpPr/>
            <p:nvPr/>
          </p:nvCxnSpPr>
          <p:spPr>
            <a:xfrm rot="5400000">
              <a:off x="1215208" y="2915998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Прямая соединительная линия 278"/>
            <p:cNvCxnSpPr/>
            <p:nvPr/>
          </p:nvCxnSpPr>
          <p:spPr>
            <a:xfrm rot="5400000">
              <a:off x="1785124" y="2915998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Прямая соединительная линия 279"/>
            <p:cNvCxnSpPr/>
            <p:nvPr/>
          </p:nvCxnSpPr>
          <p:spPr>
            <a:xfrm rot="5400000">
              <a:off x="2429654" y="2915998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Прямая соединительная линия 280"/>
            <p:cNvCxnSpPr/>
            <p:nvPr/>
          </p:nvCxnSpPr>
          <p:spPr>
            <a:xfrm rot="5400000">
              <a:off x="3001158" y="2915998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TextBox 281"/>
            <p:cNvSpPr txBox="1"/>
            <p:nvPr/>
          </p:nvSpPr>
          <p:spPr>
            <a:xfrm>
              <a:off x="2143108" y="204739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283" name="TextBox 282"/>
            <p:cNvSpPr txBox="1"/>
            <p:nvPr/>
          </p:nvSpPr>
          <p:spPr>
            <a:xfrm>
              <a:off x="2786050" y="205953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284" name="TextBox 283"/>
            <p:cNvSpPr txBox="1"/>
            <p:nvPr/>
          </p:nvSpPr>
          <p:spPr>
            <a:xfrm>
              <a:off x="3357554" y="205953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3994598" y="204739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286" name="Прямая соединительная линия 285"/>
            <p:cNvCxnSpPr/>
            <p:nvPr/>
          </p:nvCxnSpPr>
          <p:spPr>
            <a:xfrm rot="5400000">
              <a:off x="3644100" y="2915998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Овал 300"/>
            <p:cNvSpPr/>
            <p:nvPr/>
          </p:nvSpPr>
          <p:spPr>
            <a:xfrm>
              <a:off x="2857488" y="2714620"/>
              <a:ext cx="428628" cy="78581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4" name="TextBox 303"/>
            <p:cNvSpPr txBox="1"/>
            <p:nvPr/>
          </p:nvSpPr>
          <p:spPr>
            <a:xfrm>
              <a:off x="2857488" y="1714488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r>
                <a:rPr lang="en-GB" sz="1400" dirty="0" smtClean="0"/>
                <a:t>6</a:t>
              </a:r>
              <a:endParaRPr lang="ru-RU" dirty="0"/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2214546" y="4000504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r>
                <a:rPr lang="en-GB" sz="1400" dirty="0" smtClean="0"/>
                <a:t>5</a:t>
              </a:r>
              <a:endParaRPr lang="ru-RU" dirty="0"/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2928926" y="4214818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r>
                <a:rPr lang="en-GB" sz="1400" dirty="0" smtClean="0"/>
                <a:t>4</a:t>
              </a:r>
              <a:endParaRPr lang="ru-RU" dirty="0"/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4000496" y="4071942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r>
                <a:rPr lang="en-GB" sz="1400" dirty="0" smtClean="0"/>
                <a:t>3</a:t>
              </a:r>
              <a:endParaRPr lang="ru-RU" dirty="0"/>
            </a:p>
          </p:txBody>
        </p:sp>
        <p:sp>
          <p:nvSpPr>
            <p:cNvPr id="308" name="TextBox 307"/>
            <p:cNvSpPr txBox="1"/>
            <p:nvPr/>
          </p:nvSpPr>
          <p:spPr>
            <a:xfrm>
              <a:off x="5000628" y="3429000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r>
                <a:rPr lang="en-GB" sz="1400" dirty="0" smtClean="0"/>
                <a:t>2</a:t>
              </a:r>
              <a:endParaRPr lang="ru-RU" dirty="0"/>
            </a:p>
          </p:txBody>
        </p:sp>
        <p:sp>
          <p:nvSpPr>
            <p:cNvPr id="309" name="TextBox 308"/>
            <p:cNvSpPr txBox="1"/>
            <p:nvPr/>
          </p:nvSpPr>
          <p:spPr>
            <a:xfrm>
              <a:off x="4929190" y="2857496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r>
                <a:rPr lang="en-GB" sz="1400" dirty="0" smtClean="0"/>
                <a:t>1</a:t>
              </a:r>
              <a:endParaRPr lang="ru-RU" dirty="0"/>
            </a:p>
          </p:txBody>
        </p:sp>
        <p:cxnSp>
          <p:nvCxnSpPr>
            <p:cNvPr id="312" name="Прямая соединительная линия 311"/>
            <p:cNvCxnSpPr/>
            <p:nvPr/>
          </p:nvCxnSpPr>
          <p:spPr>
            <a:xfrm flipV="1">
              <a:off x="4500562" y="3571876"/>
              <a:ext cx="500066" cy="296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Прямая соединительная линия 313"/>
            <p:cNvCxnSpPr/>
            <p:nvPr/>
          </p:nvCxnSpPr>
          <p:spPr>
            <a:xfrm rot="16200000" flipH="1">
              <a:off x="3786182" y="3714752"/>
              <a:ext cx="428628" cy="285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Прямая соединительная линия 314"/>
            <p:cNvCxnSpPr/>
            <p:nvPr/>
          </p:nvCxnSpPr>
          <p:spPr>
            <a:xfrm rot="5400000">
              <a:off x="2929720" y="4071148"/>
              <a:ext cx="285752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Прямая соединительная линия 315"/>
            <p:cNvCxnSpPr/>
            <p:nvPr/>
          </p:nvCxnSpPr>
          <p:spPr>
            <a:xfrm rot="16200000" flipH="1">
              <a:off x="3250397" y="3178967"/>
              <a:ext cx="1500198" cy="285752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Прямая соединительная линия 316"/>
            <p:cNvCxnSpPr/>
            <p:nvPr/>
          </p:nvCxnSpPr>
          <p:spPr>
            <a:xfrm rot="10800000">
              <a:off x="4429124" y="3071810"/>
              <a:ext cx="50006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8" name="TextBox 317"/>
            <p:cNvSpPr txBox="1"/>
            <p:nvPr/>
          </p:nvSpPr>
          <p:spPr>
            <a:xfrm>
              <a:off x="3500430" y="1714488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r>
                <a:rPr lang="en-GB" sz="1400" dirty="0" smtClean="0"/>
                <a:t>7</a:t>
              </a:r>
              <a:endParaRPr lang="ru-RU" dirty="0"/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3500430" y="235743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320" name="TextBox 319"/>
            <p:cNvSpPr txBox="1"/>
            <p:nvPr/>
          </p:nvSpPr>
          <p:spPr>
            <a:xfrm>
              <a:off x="3500430" y="2786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321" name="TextBox 320"/>
            <p:cNvSpPr txBox="1"/>
            <p:nvPr/>
          </p:nvSpPr>
          <p:spPr>
            <a:xfrm>
              <a:off x="2285984" y="314324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322" name="TextBox 321"/>
            <p:cNvSpPr txBox="1"/>
            <p:nvPr/>
          </p:nvSpPr>
          <p:spPr>
            <a:xfrm>
              <a:off x="2928926" y="2786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323" name="TextBox 322"/>
            <p:cNvSpPr txBox="1"/>
            <p:nvPr/>
          </p:nvSpPr>
          <p:spPr>
            <a:xfrm>
              <a:off x="2928926" y="314324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324" name="TextBox 323"/>
            <p:cNvSpPr txBox="1"/>
            <p:nvPr/>
          </p:nvSpPr>
          <p:spPr>
            <a:xfrm>
              <a:off x="2928926" y="350043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325" name="TextBox 324"/>
            <p:cNvSpPr txBox="1"/>
            <p:nvPr/>
          </p:nvSpPr>
          <p:spPr>
            <a:xfrm>
              <a:off x="3500430" y="350043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326" name="TextBox 325"/>
            <p:cNvSpPr txBox="1"/>
            <p:nvPr/>
          </p:nvSpPr>
          <p:spPr>
            <a:xfrm>
              <a:off x="4143372" y="350043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327" name="TextBox 326"/>
            <p:cNvSpPr txBox="1"/>
            <p:nvPr/>
          </p:nvSpPr>
          <p:spPr>
            <a:xfrm>
              <a:off x="4143372" y="314324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328" name="TextBox 327"/>
            <p:cNvSpPr txBox="1"/>
            <p:nvPr/>
          </p:nvSpPr>
          <p:spPr>
            <a:xfrm>
              <a:off x="4143372" y="2786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329" name="Овал 328"/>
            <p:cNvSpPr/>
            <p:nvPr/>
          </p:nvSpPr>
          <p:spPr>
            <a:xfrm>
              <a:off x="4143372" y="2786058"/>
              <a:ext cx="357190" cy="78581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2" name="Овал 331"/>
            <p:cNvSpPr/>
            <p:nvPr/>
          </p:nvSpPr>
          <p:spPr>
            <a:xfrm>
              <a:off x="4143372" y="3143248"/>
              <a:ext cx="357190" cy="785818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5" name="Левая круглая скобка 334"/>
            <p:cNvSpPr/>
            <p:nvPr/>
          </p:nvSpPr>
          <p:spPr>
            <a:xfrm rot="16200000">
              <a:off x="3464711" y="2321711"/>
              <a:ext cx="357190" cy="428628"/>
            </a:xfrm>
            <a:prstGeom prst="leftBracket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6" name="Левая круглая скобка 335"/>
            <p:cNvSpPr/>
            <p:nvPr/>
          </p:nvSpPr>
          <p:spPr>
            <a:xfrm rot="5400000">
              <a:off x="3475046" y="3477264"/>
              <a:ext cx="357190" cy="428628"/>
            </a:xfrm>
            <a:prstGeom prst="leftBracket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0" name="Овал 339"/>
            <p:cNvSpPr/>
            <p:nvPr/>
          </p:nvSpPr>
          <p:spPr>
            <a:xfrm>
              <a:off x="2857488" y="3143248"/>
              <a:ext cx="428628" cy="78581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1" name="Овал 340"/>
            <p:cNvSpPr/>
            <p:nvPr/>
          </p:nvSpPr>
          <p:spPr>
            <a:xfrm>
              <a:off x="2071670" y="3143248"/>
              <a:ext cx="1285884" cy="35719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42" name="Прямая соединительная линия 341"/>
            <p:cNvCxnSpPr>
              <a:stCxn id="283" idx="0"/>
            </p:cNvCxnSpPr>
            <p:nvPr/>
          </p:nvCxnSpPr>
          <p:spPr>
            <a:xfrm rot="16200000" flipH="1" flipV="1">
              <a:off x="2745735" y="2385603"/>
              <a:ext cx="655084" cy="29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Прямая соединительная линия 343"/>
            <p:cNvCxnSpPr/>
            <p:nvPr/>
          </p:nvCxnSpPr>
          <p:spPr>
            <a:xfrm rot="5400000">
              <a:off x="2179621" y="3749677"/>
              <a:ext cx="50006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6" name="Овал 345"/>
            <p:cNvSpPr/>
            <p:nvPr/>
          </p:nvSpPr>
          <p:spPr>
            <a:xfrm>
              <a:off x="3428992" y="2357430"/>
              <a:ext cx="428628" cy="78581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47" name="Прямая соединительная линия 346"/>
            <p:cNvCxnSpPr>
              <a:stCxn id="284" idx="0"/>
            </p:cNvCxnSpPr>
            <p:nvPr/>
          </p:nvCxnSpPr>
          <p:spPr>
            <a:xfrm rot="16200000" flipH="1" flipV="1">
              <a:off x="3489762" y="2213079"/>
              <a:ext cx="310037" cy="29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0" name="TextBox 349"/>
          <p:cNvSpPr txBox="1"/>
          <p:nvPr/>
        </p:nvSpPr>
        <p:spPr>
          <a:xfrm>
            <a:off x="5357818" y="1428736"/>
            <a:ext cx="36433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- Выписываем клетки с «1»;</a:t>
            </a:r>
          </a:p>
          <a:p>
            <a:pPr algn="just">
              <a:buFontTx/>
              <a:buChar char="-"/>
            </a:pPr>
            <a:r>
              <a:rPr lang="ru-RU" dirty="0" smtClean="0"/>
              <a:t>Накрываем области. Вариантов накрытия несколько, главное придерживаться правила 2</a:t>
            </a:r>
            <a:r>
              <a:rPr lang="en-US" baseline="30000" dirty="0" smtClean="0"/>
              <a:t>n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Допустим, накрыли так, как показано на рисунке.</a:t>
            </a:r>
            <a:endParaRPr lang="ru-RU" dirty="0"/>
          </a:p>
        </p:txBody>
      </p:sp>
      <p:sp>
        <p:nvSpPr>
          <p:cNvPr id="351" name="TextBox 350"/>
          <p:cNvSpPr txBox="1"/>
          <p:nvPr/>
        </p:nvSpPr>
        <p:spPr>
          <a:xfrm>
            <a:off x="642910" y="4643446"/>
            <a:ext cx="1724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Получается, что</a:t>
            </a:r>
            <a:endParaRPr lang="ru-RU" dirty="0"/>
          </a:p>
        </p:txBody>
      </p:sp>
      <p:sp>
        <p:nvSpPr>
          <p:cNvPr id="352" name="TextBox 351"/>
          <p:cNvSpPr txBox="1"/>
          <p:nvPr/>
        </p:nvSpPr>
        <p:spPr>
          <a:xfrm>
            <a:off x="2428860" y="4643446"/>
            <a:ext cx="2664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r>
              <a:rPr lang="ru-RU" sz="1400" dirty="0" smtClean="0"/>
              <a:t>1</a:t>
            </a:r>
            <a:r>
              <a:rPr lang="ru-RU" dirty="0" smtClean="0"/>
              <a:t>=</a:t>
            </a:r>
            <a:r>
              <a:rPr lang="en-GB" dirty="0" smtClean="0"/>
              <a:t>S</a:t>
            </a:r>
            <a:r>
              <a:rPr lang="en-GB" sz="1400" dirty="0" smtClean="0"/>
              <a:t>1</a:t>
            </a:r>
            <a:r>
              <a:rPr lang="en-US" dirty="0" smtClean="0"/>
              <a:t>˅S</a:t>
            </a:r>
            <a:r>
              <a:rPr lang="en-US" sz="1400" dirty="0" smtClean="0"/>
              <a:t>2</a:t>
            </a:r>
            <a:r>
              <a:rPr lang="en-US" dirty="0" smtClean="0"/>
              <a:t>˅S</a:t>
            </a:r>
            <a:r>
              <a:rPr lang="en-US" sz="1400" dirty="0" smtClean="0"/>
              <a:t>3</a:t>
            </a:r>
            <a:r>
              <a:rPr lang="en-US" dirty="0" smtClean="0"/>
              <a:t>˅S</a:t>
            </a:r>
            <a:r>
              <a:rPr lang="en-US" sz="1400" dirty="0" smtClean="0"/>
              <a:t>4</a:t>
            </a:r>
            <a:r>
              <a:rPr lang="en-US" dirty="0" smtClean="0"/>
              <a:t>˅S</a:t>
            </a:r>
            <a:r>
              <a:rPr lang="en-US" sz="1400" dirty="0" smtClean="0"/>
              <a:t>5</a:t>
            </a:r>
            <a:r>
              <a:rPr lang="en-US" dirty="0" smtClean="0"/>
              <a:t>˅S</a:t>
            </a:r>
            <a:r>
              <a:rPr lang="en-US" sz="1400" dirty="0" smtClean="0"/>
              <a:t>6</a:t>
            </a:r>
            <a:r>
              <a:rPr lang="en-US" dirty="0" smtClean="0"/>
              <a:t>˅S</a:t>
            </a:r>
            <a:r>
              <a:rPr lang="en-US" sz="1400" dirty="0" smtClean="0"/>
              <a:t>7</a:t>
            </a:r>
            <a:endParaRPr lang="ru-RU" dirty="0"/>
          </a:p>
        </p:txBody>
      </p:sp>
      <p:sp>
        <p:nvSpPr>
          <p:cNvPr id="353" name="TextBox 352"/>
          <p:cNvSpPr txBox="1"/>
          <p:nvPr/>
        </p:nvSpPr>
        <p:spPr>
          <a:xfrm>
            <a:off x="714348" y="5072074"/>
            <a:ext cx="612225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r>
              <a:rPr lang="en-US" sz="1400" dirty="0" smtClean="0"/>
              <a:t>1</a:t>
            </a:r>
            <a:r>
              <a:rPr lang="en-US" dirty="0" smtClean="0"/>
              <a:t> – </a:t>
            </a:r>
            <a:r>
              <a:rPr lang="kk-KZ" dirty="0" smtClean="0"/>
              <a:t>это та область</a:t>
            </a:r>
            <a:r>
              <a:rPr lang="ru-RU" dirty="0" smtClean="0"/>
              <a:t>, в которой Х</a:t>
            </a:r>
            <a:r>
              <a:rPr lang="ru-RU" sz="1400" dirty="0" smtClean="0"/>
              <a:t>3 </a:t>
            </a:r>
            <a:r>
              <a:rPr lang="ru-RU" dirty="0" smtClean="0"/>
              <a:t>– меняется («0»→ «1»), </a:t>
            </a:r>
          </a:p>
          <a:p>
            <a:r>
              <a:rPr lang="ru-RU" dirty="0" smtClean="0"/>
              <a:t>                                                       Х</a:t>
            </a:r>
            <a:r>
              <a:rPr lang="ru-RU" sz="1400" dirty="0" smtClean="0"/>
              <a:t>2 – </a:t>
            </a:r>
            <a:r>
              <a:rPr lang="ru-RU" dirty="0" smtClean="0"/>
              <a:t>НЕ меняется, («1»→ «1»), </a:t>
            </a:r>
          </a:p>
          <a:p>
            <a:r>
              <a:rPr lang="ru-RU" dirty="0" smtClean="0"/>
              <a:t>                                                       Х</a:t>
            </a:r>
            <a:r>
              <a:rPr lang="ru-RU" sz="1400" dirty="0" smtClean="0"/>
              <a:t>1 </a:t>
            </a:r>
            <a:r>
              <a:rPr lang="ru-RU" dirty="0" smtClean="0"/>
              <a:t>и Х</a:t>
            </a:r>
            <a:r>
              <a:rPr lang="ru-RU" sz="1400" dirty="0" smtClean="0"/>
              <a:t>0</a:t>
            </a:r>
            <a:r>
              <a:rPr lang="ru-RU" dirty="0" smtClean="0"/>
              <a:t>=остаются постоянными</a:t>
            </a:r>
          </a:p>
          <a:p>
            <a:r>
              <a:rPr lang="ru-RU" dirty="0" smtClean="0"/>
              <a:t>                                                       Х</a:t>
            </a:r>
            <a:r>
              <a:rPr lang="ru-RU" sz="1400" dirty="0" smtClean="0"/>
              <a:t>0 </a:t>
            </a:r>
            <a:r>
              <a:rPr lang="ru-RU" dirty="0" smtClean="0"/>
              <a:t>- инверсия</a:t>
            </a:r>
          </a:p>
          <a:p>
            <a:r>
              <a:rPr lang="ru-RU" dirty="0" smtClean="0"/>
              <a:t>                                                       </a:t>
            </a:r>
          </a:p>
          <a:p>
            <a:endParaRPr lang="ru-RU" dirty="0"/>
          </a:p>
        </p:txBody>
      </p:sp>
      <p:sp>
        <p:nvSpPr>
          <p:cNvPr id="354" name="Правая фигурная скобка 353"/>
          <p:cNvSpPr/>
          <p:nvPr/>
        </p:nvSpPr>
        <p:spPr>
          <a:xfrm>
            <a:off x="6643702" y="5000636"/>
            <a:ext cx="142876" cy="128588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5" name="Группа 354"/>
          <p:cNvGrpSpPr/>
          <p:nvPr/>
        </p:nvGrpSpPr>
        <p:grpSpPr>
          <a:xfrm>
            <a:off x="6858016" y="5500702"/>
            <a:ext cx="1132041" cy="369332"/>
            <a:chOff x="5715008" y="5143512"/>
            <a:chExt cx="1132041" cy="369332"/>
          </a:xfrm>
        </p:grpSpPr>
        <p:sp>
          <p:nvSpPr>
            <p:cNvPr id="356" name="TextBox 355"/>
            <p:cNvSpPr txBox="1"/>
            <p:nvPr/>
          </p:nvSpPr>
          <p:spPr>
            <a:xfrm>
              <a:off x="5715008" y="5143512"/>
              <a:ext cx="11320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r>
                <a:rPr lang="en-GB" sz="1400" dirty="0" smtClean="0"/>
                <a:t>1</a:t>
              </a:r>
              <a:r>
                <a:rPr lang="en-GB" dirty="0" smtClean="0"/>
                <a:t>=X</a:t>
              </a:r>
              <a:r>
                <a:rPr lang="en-GB" sz="1400" dirty="0" smtClean="0"/>
                <a:t>2</a:t>
              </a:r>
              <a:r>
                <a:rPr lang="en-GB" dirty="0" smtClean="0"/>
                <a:t>X</a:t>
              </a:r>
              <a:r>
                <a:rPr lang="en-GB" sz="1400" dirty="0" smtClean="0"/>
                <a:t>1</a:t>
              </a:r>
              <a:r>
                <a:rPr lang="en-GB" dirty="0" smtClean="0"/>
                <a:t>X</a:t>
              </a:r>
              <a:r>
                <a:rPr lang="en-GB" sz="1400" dirty="0" smtClean="0"/>
                <a:t>0</a:t>
              </a:r>
              <a:endParaRPr lang="ru-RU" dirty="0"/>
            </a:p>
          </p:txBody>
        </p:sp>
        <p:cxnSp>
          <p:nvCxnSpPr>
            <p:cNvPr id="358" name="Прямая соединительная линия 357"/>
            <p:cNvCxnSpPr/>
            <p:nvPr/>
          </p:nvCxnSpPr>
          <p:spPr>
            <a:xfrm>
              <a:off x="6572264" y="5213362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0" name="TextBox 359"/>
          <p:cNvSpPr txBox="1"/>
          <p:nvPr/>
        </p:nvSpPr>
        <p:spPr>
          <a:xfrm>
            <a:off x="642910" y="6274378"/>
            <a:ext cx="6299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Подобным образом записываем все области</a:t>
            </a:r>
            <a:r>
              <a:rPr lang="en-GB" dirty="0" smtClean="0"/>
              <a:t> (</a:t>
            </a:r>
            <a:r>
              <a:rPr lang="kk-KZ" dirty="0" smtClean="0"/>
              <a:t>запишите сами</a:t>
            </a:r>
            <a:r>
              <a:rPr lang="en-GB" dirty="0" smtClean="0"/>
              <a:t>)</a:t>
            </a:r>
            <a:endParaRPr lang="ru-RU" dirty="0"/>
          </a:p>
        </p:txBody>
      </p:sp>
      <p:sp>
        <p:nvSpPr>
          <p:cNvPr id="363" name="TextBox 362"/>
          <p:cNvSpPr txBox="1"/>
          <p:nvPr/>
        </p:nvSpPr>
        <p:spPr>
          <a:xfrm>
            <a:off x="3714744" y="0"/>
            <a:ext cx="1361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Проверяем:</a:t>
            </a:r>
            <a:endParaRPr lang="ru-RU" i="1" dirty="0"/>
          </a:p>
        </p:txBody>
      </p:sp>
      <p:sp>
        <p:nvSpPr>
          <p:cNvPr id="364" name="Прямоугольник 363"/>
          <p:cNvSpPr/>
          <p:nvPr/>
        </p:nvSpPr>
        <p:spPr>
          <a:xfrm>
            <a:off x="214282" y="357166"/>
            <a:ext cx="8929718" cy="8572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Группа 109"/>
          <p:cNvGrpSpPr/>
          <p:nvPr/>
        </p:nvGrpSpPr>
        <p:grpSpPr>
          <a:xfrm>
            <a:off x="315942" y="642918"/>
            <a:ext cx="6324167" cy="797960"/>
            <a:chOff x="428596" y="357166"/>
            <a:chExt cx="6324167" cy="797960"/>
          </a:xfrm>
        </p:grpSpPr>
        <p:sp>
          <p:nvSpPr>
            <p:cNvPr id="111" name="TextBox 110"/>
            <p:cNvSpPr txBox="1"/>
            <p:nvPr/>
          </p:nvSpPr>
          <p:spPr>
            <a:xfrm>
              <a:off x="428596" y="357166"/>
              <a:ext cx="63241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ru-RU" sz="1400" dirty="0" smtClean="0"/>
                <a:t>1</a:t>
              </a:r>
              <a:r>
                <a:rPr lang="en-GB" dirty="0" smtClean="0"/>
                <a:t>=X</a:t>
              </a:r>
              <a:r>
                <a:rPr lang="en-GB" sz="1400" dirty="0" smtClean="0"/>
                <a:t>2</a:t>
              </a:r>
              <a:r>
                <a:rPr lang="en-GB" dirty="0" smtClean="0"/>
                <a:t>X</a:t>
              </a:r>
              <a:r>
                <a:rPr lang="en-GB" sz="1400" dirty="0" smtClean="0"/>
                <a:t>1</a:t>
              </a:r>
              <a:r>
                <a:rPr lang="en-GB" dirty="0" smtClean="0"/>
                <a:t>X</a:t>
              </a:r>
              <a:r>
                <a:rPr lang="en-GB" sz="1400" dirty="0" smtClean="0"/>
                <a:t>0</a:t>
              </a:r>
              <a:r>
                <a:rPr lang="kk-KZ" sz="1400" dirty="0" smtClean="0"/>
                <a:t> </a:t>
              </a:r>
              <a:r>
                <a:rPr lang="en-GB" dirty="0" smtClean="0"/>
                <a:t>˅</a:t>
              </a:r>
              <a:r>
                <a:rPr lang="kk-KZ" dirty="0" smtClean="0"/>
                <a:t> </a:t>
              </a:r>
              <a:r>
                <a:rPr lang="en-GB" dirty="0" smtClean="0"/>
                <a:t>X</a:t>
              </a:r>
              <a:r>
                <a:rPr lang="kk-KZ" sz="1400" dirty="0" smtClean="0"/>
                <a:t>3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r>
                <a:rPr lang="kk-KZ" dirty="0" smtClean="0"/>
                <a:t>Х</a:t>
              </a:r>
              <a:r>
                <a:rPr lang="kk-KZ" sz="1400" dirty="0" smtClean="0"/>
                <a:t>0 </a:t>
              </a:r>
              <a:r>
                <a:rPr lang="en-GB" dirty="0" smtClean="0"/>
                <a:t>˅</a:t>
              </a:r>
              <a:r>
                <a:rPr lang="kk-KZ" dirty="0" smtClean="0"/>
                <a:t> </a:t>
              </a:r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r>
                <a:rPr lang="kk-KZ" dirty="0" smtClean="0"/>
                <a:t>Х</a:t>
              </a:r>
              <a:r>
                <a:rPr lang="kk-KZ" sz="1400" dirty="0" smtClean="0"/>
                <a:t>0 </a:t>
              </a:r>
              <a:r>
                <a:rPr lang="en-GB" dirty="0" smtClean="0"/>
                <a:t>˅</a:t>
              </a:r>
              <a:r>
                <a:rPr lang="kk-KZ" dirty="0" smtClean="0"/>
                <a:t> </a:t>
              </a:r>
              <a:r>
                <a:rPr lang="en-GB" dirty="0" smtClean="0"/>
                <a:t>X</a:t>
              </a:r>
              <a:r>
                <a:rPr lang="kk-KZ" sz="1400" dirty="0" smtClean="0"/>
                <a:t>3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r>
                <a:rPr lang="kk-KZ" dirty="0" smtClean="0"/>
                <a:t>Х</a:t>
              </a:r>
              <a:r>
                <a:rPr lang="kk-KZ" sz="1400" dirty="0" smtClean="0"/>
                <a:t>0</a:t>
              </a:r>
              <a:r>
                <a:rPr lang="en-GB" dirty="0" smtClean="0"/>
                <a:t> ˅</a:t>
              </a:r>
              <a:r>
                <a:rPr lang="kk-KZ" dirty="0" smtClean="0"/>
                <a:t> </a:t>
              </a:r>
              <a:r>
                <a:rPr lang="en-GB" dirty="0" smtClean="0"/>
                <a:t>X</a:t>
              </a:r>
              <a:r>
                <a:rPr lang="kk-KZ" sz="1400" dirty="0" smtClean="0"/>
                <a:t>3</a:t>
              </a:r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r>
                <a:rPr lang="en-GB" sz="1400" dirty="0" smtClean="0"/>
                <a:t> </a:t>
              </a:r>
              <a:r>
                <a:rPr lang="en-GB" dirty="0" smtClean="0"/>
                <a:t>˅</a:t>
              </a:r>
              <a:r>
                <a:rPr lang="kk-KZ" dirty="0" smtClean="0"/>
                <a:t> </a:t>
              </a:r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r>
                <a:rPr lang="kk-KZ" dirty="0" smtClean="0"/>
                <a:t>Х</a:t>
              </a:r>
              <a:r>
                <a:rPr lang="kk-KZ" sz="1400" dirty="0" smtClean="0"/>
                <a:t>0</a:t>
              </a:r>
              <a:r>
                <a:rPr lang="en-GB" dirty="0" smtClean="0"/>
                <a:t> ˅</a:t>
              </a:r>
              <a:r>
                <a:rPr lang="kk-KZ" dirty="0" smtClean="0"/>
                <a:t> </a:t>
              </a:r>
              <a:r>
                <a:rPr lang="en-GB" dirty="0" smtClean="0"/>
                <a:t>X</a:t>
              </a:r>
              <a:r>
                <a:rPr lang="kk-KZ" sz="1400" dirty="0" smtClean="0"/>
                <a:t>3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r>
                <a:rPr lang="kk-KZ" dirty="0" smtClean="0"/>
                <a:t>Х</a:t>
              </a:r>
              <a:r>
                <a:rPr lang="kk-KZ" sz="1400" dirty="0" smtClean="0"/>
                <a:t>0</a:t>
              </a:r>
              <a:endParaRPr lang="kk-KZ" dirty="0" smtClean="0"/>
            </a:p>
          </p:txBody>
        </p:sp>
        <p:grpSp>
          <p:nvGrpSpPr>
            <p:cNvPr id="112" name="Группа 360"/>
            <p:cNvGrpSpPr/>
            <p:nvPr/>
          </p:nvGrpSpPr>
          <p:grpSpPr>
            <a:xfrm>
              <a:off x="785787" y="428604"/>
              <a:ext cx="5756257" cy="726522"/>
              <a:chOff x="785787" y="428604"/>
              <a:chExt cx="5756257" cy="726522"/>
            </a:xfrm>
          </p:grpSpPr>
          <p:cxnSp>
            <p:nvCxnSpPr>
              <p:cNvPr id="115" name="Прямая соединительная линия 114"/>
              <p:cNvCxnSpPr/>
              <p:nvPr/>
            </p:nvCxnSpPr>
            <p:spPr>
              <a:xfrm>
                <a:off x="1255630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Прямая соединительная линия 116"/>
              <p:cNvCxnSpPr/>
              <p:nvPr/>
            </p:nvCxnSpPr>
            <p:spPr>
              <a:xfrm>
                <a:off x="2112886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8" name="Левая круглая скобка 117"/>
              <p:cNvSpPr/>
              <p:nvPr/>
            </p:nvSpPr>
            <p:spPr>
              <a:xfrm rot="16200000">
                <a:off x="1056429" y="372275"/>
                <a:ext cx="142875" cy="684159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19" name="Прямая соединительная линия 118"/>
              <p:cNvCxnSpPr/>
              <p:nvPr/>
            </p:nvCxnSpPr>
            <p:spPr>
              <a:xfrm>
                <a:off x="5256158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Прямая соединительная линия 119"/>
              <p:cNvCxnSpPr/>
              <p:nvPr/>
            </p:nvCxnSpPr>
            <p:spPr>
              <a:xfrm>
                <a:off x="2470076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Прямая соединительная линия 120"/>
              <p:cNvCxnSpPr/>
              <p:nvPr/>
            </p:nvCxnSpPr>
            <p:spPr>
              <a:xfrm>
                <a:off x="6113414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Прямая соединительная линия 121"/>
              <p:cNvCxnSpPr/>
              <p:nvPr/>
            </p:nvCxnSpPr>
            <p:spPr>
              <a:xfrm>
                <a:off x="4613216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Прямая соединительная линия 122"/>
              <p:cNvCxnSpPr/>
              <p:nvPr/>
            </p:nvCxnSpPr>
            <p:spPr>
              <a:xfrm>
                <a:off x="3541646" y="428604"/>
                <a:ext cx="14287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Левая круглая скобка 123"/>
              <p:cNvSpPr/>
              <p:nvPr/>
            </p:nvSpPr>
            <p:spPr>
              <a:xfrm rot="16200000">
                <a:off x="1898573" y="357164"/>
                <a:ext cx="142877" cy="714381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5" name="Левая круглая скобка 124"/>
              <p:cNvSpPr/>
              <p:nvPr/>
            </p:nvSpPr>
            <p:spPr>
              <a:xfrm rot="16200000">
                <a:off x="2755831" y="357164"/>
                <a:ext cx="142874" cy="714381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6" name="Левая круглая скобка 125"/>
              <p:cNvSpPr/>
              <p:nvPr/>
            </p:nvSpPr>
            <p:spPr>
              <a:xfrm rot="16200000">
                <a:off x="3577368" y="392883"/>
                <a:ext cx="142874" cy="642943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7" name="Левая круглая скобка 126"/>
              <p:cNvSpPr/>
              <p:nvPr/>
            </p:nvSpPr>
            <p:spPr>
              <a:xfrm rot="16200000">
                <a:off x="4434624" y="392883"/>
                <a:ext cx="142874" cy="642943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3445562" y="785794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r>
                  <a:rPr lang="en-GB" sz="1400" dirty="0" smtClean="0"/>
                  <a:t>4</a:t>
                </a:r>
                <a:endParaRPr lang="ru-RU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2612952" y="785794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r>
                  <a:rPr lang="en-GB" sz="1400" dirty="0" smtClean="0"/>
                  <a:t>3</a:t>
                </a:r>
                <a:endParaRPr lang="ru-RU" dirty="0"/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1827134" y="785794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r>
                  <a:rPr lang="en-GB" sz="1400" dirty="0" smtClean="0"/>
                  <a:t>2</a:t>
                </a:r>
                <a:endParaRPr lang="ru-RU" dirty="0"/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1000100" y="785794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r>
                  <a:rPr lang="ru-RU" sz="1400" dirty="0" smtClean="0"/>
                  <a:t>1</a:t>
                </a:r>
                <a:endParaRPr lang="ru-RU" dirty="0"/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6041976" y="785794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r>
                  <a:rPr lang="en-GB" sz="1400" dirty="0" smtClean="0"/>
                  <a:t>7</a:t>
                </a:r>
                <a:endParaRPr lang="ru-RU" dirty="0"/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5231512" y="785794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r>
                  <a:rPr lang="en-GB" sz="1400" dirty="0" smtClean="0"/>
                  <a:t>6</a:t>
                </a:r>
                <a:endParaRPr lang="ru-RU" dirty="0"/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4327464" y="785794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r>
                  <a:rPr lang="en-GB" sz="1400" dirty="0" smtClean="0"/>
                  <a:t>5</a:t>
                </a:r>
                <a:endParaRPr lang="ru-RU" dirty="0"/>
              </a:p>
            </p:txBody>
          </p:sp>
          <p:sp>
            <p:nvSpPr>
              <p:cNvPr id="137" name="Левая круглая скобка 136"/>
              <p:cNvSpPr/>
              <p:nvPr/>
            </p:nvSpPr>
            <p:spPr>
              <a:xfrm rot="16200000">
                <a:off x="5327599" y="357164"/>
                <a:ext cx="142874" cy="714381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9" name="Левая круглая скобка 138"/>
              <p:cNvSpPr/>
              <p:nvPr/>
            </p:nvSpPr>
            <p:spPr>
              <a:xfrm rot="16200000">
                <a:off x="6149135" y="392883"/>
                <a:ext cx="142875" cy="642943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143" name="TextBox 142"/>
          <p:cNvSpPr txBox="1"/>
          <p:nvPr/>
        </p:nvSpPr>
        <p:spPr>
          <a:xfrm>
            <a:off x="3857620" y="142852"/>
            <a:ext cx="1361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Проверяем:</a:t>
            </a:r>
            <a:endParaRPr lang="ru-RU" i="1" dirty="0"/>
          </a:p>
        </p:txBody>
      </p:sp>
      <p:sp>
        <p:nvSpPr>
          <p:cNvPr id="144" name="TextBox 143"/>
          <p:cNvSpPr txBox="1"/>
          <p:nvPr/>
        </p:nvSpPr>
        <p:spPr>
          <a:xfrm>
            <a:off x="571472" y="1428736"/>
            <a:ext cx="403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Все тоже самое делаем для в</a:t>
            </a:r>
            <a:r>
              <a:rPr lang="kk-KZ" b="1" dirty="0" smtClean="0">
                <a:solidFill>
                  <a:srgbClr val="C00000"/>
                </a:solidFill>
              </a:rPr>
              <a:t>ы</a:t>
            </a:r>
            <a:r>
              <a:rPr lang="ru-RU" b="1" dirty="0" smtClean="0">
                <a:solidFill>
                  <a:srgbClr val="C00000"/>
                </a:solidFill>
              </a:rPr>
              <a:t>хода </a:t>
            </a:r>
            <a:r>
              <a:rPr lang="en-GB" b="1" dirty="0" smtClean="0">
                <a:solidFill>
                  <a:srgbClr val="C00000"/>
                </a:solidFill>
              </a:rPr>
              <a:t>Y</a:t>
            </a:r>
            <a:r>
              <a:rPr lang="ru-RU" sz="1400" b="1" dirty="0" smtClean="0">
                <a:solidFill>
                  <a:srgbClr val="C00000"/>
                </a:solidFill>
              </a:rPr>
              <a:t>2</a:t>
            </a:r>
            <a:endParaRPr lang="ru-RU" b="1" dirty="0">
              <a:solidFill>
                <a:srgbClr val="C00000"/>
              </a:solidFill>
            </a:endParaRPr>
          </a:p>
        </p:txBody>
      </p:sp>
      <p:grpSp>
        <p:nvGrpSpPr>
          <p:cNvPr id="145" name="Группа 144"/>
          <p:cNvGrpSpPr/>
          <p:nvPr/>
        </p:nvGrpSpPr>
        <p:grpSpPr>
          <a:xfrm>
            <a:off x="571472" y="2000240"/>
            <a:ext cx="4073554" cy="2214578"/>
            <a:chOff x="285720" y="285728"/>
            <a:chExt cx="4073554" cy="2214578"/>
          </a:xfrm>
        </p:grpSpPr>
        <p:sp>
          <p:nvSpPr>
            <p:cNvPr id="146" name="TextBox 145"/>
            <p:cNvSpPr txBox="1"/>
            <p:nvPr/>
          </p:nvSpPr>
          <p:spPr>
            <a:xfrm>
              <a:off x="285720" y="285728"/>
              <a:ext cx="11623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b="1" dirty="0" smtClean="0"/>
                <a:t>Выход</a:t>
              </a:r>
              <a:r>
                <a:rPr lang="ru-RU" b="1" dirty="0" smtClean="0"/>
                <a:t>: </a:t>
              </a:r>
              <a:r>
                <a:rPr lang="en-GB" b="1" dirty="0" smtClean="0"/>
                <a:t>Y</a:t>
              </a:r>
              <a:r>
                <a:rPr lang="ru-RU" sz="1400" b="1" dirty="0" smtClean="0"/>
                <a:t>2</a:t>
              </a:r>
              <a:endParaRPr lang="ru-RU" b="1" dirty="0"/>
            </a:p>
          </p:txBody>
        </p:sp>
        <p:cxnSp>
          <p:nvCxnSpPr>
            <p:cNvPr id="147" name="Прямая соединительная линия 146"/>
            <p:cNvCxnSpPr/>
            <p:nvPr/>
          </p:nvCxnSpPr>
          <p:spPr>
            <a:xfrm>
              <a:off x="500034" y="987966"/>
              <a:ext cx="3857652" cy="121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TextBox 147"/>
            <p:cNvSpPr txBox="1"/>
            <p:nvPr/>
          </p:nvSpPr>
          <p:spPr>
            <a:xfrm>
              <a:off x="1571604" y="69007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sz="1400" dirty="0"/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285852" y="69007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857224" y="70221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sz="1400" dirty="0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500034" y="70221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sz="1400" dirty="0"/>
            </a:p>
          </p:txBody>
        </p:sp>
        <p:cxnSp>
          <p:nvCxnSpPr>
            <p:cNvPr id="152" name="Прямая соединительная линия 151"/>
            <p:cNvCxnSpPr/>
            <p:nvPr/>
          </p:nvCxnSpPr>
          <p:spPr>
            <a:xfrm rot="16200000" flipH="1">
              <a:off x="964381" y="666495"/>
              <a:ext cx="357190" cy="2857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Прямая соединительная линия 152"/>
            <p:cNvCxnSpPr/>
            <p:nvPr/>
          </p:nvCxnSpPr>
          <p:spPr>
            <a:xfrm>
              <a:off x="500034" y="1345156"/>
              <a:ext cx="3857652" cy="121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Прямая соединительная линия 153"/>
            <p:cNvCxnSpPr/>
            <p:nvPr/>
          </p:nvCxnSpPr>
          <p:spPr>
            <a:xfrm>
              <a:off x="500034" y="1773784"/>
              <a:ext cx="3857652" cy="121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Прямая соединительная линия 154"/>
            <p:cNvCxnSpPr/>
            <p:nvPr/>
          </p:nvCxnSpPr>
          <p:spPr>
            <a:xfrm>
              <a:off x="500034" y="2130974"/>
              <a:ext cx="3857652" cy="121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TextBox 155"/>
            <p:cNvSpPr txBox="1"/>
            <p:nvPr/>
          </p:nvSpPr>
          <p:spPr>
            <a:xfrm>
              <a:off x="571472" y="98796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571472" y="141659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571472" y="177378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571472" y="213097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160" name="Прямая соединительная линия 159"/>
            <p:cNvCxnSpPr/>
            <p:nvPr/>
          </p:nvCxnSpPr>
          <p:spPr>
            <a:xfrm>
              <a:off x="500034" y="2488164"/>
              <a:ext cx="3857652" cy="121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Прямая соединительная линия 160"/>
            <p:cNvCxnSpPr/>
            <p:nvPr/>
          </p:nvCxnSpPr>
          <p:spPr>
            <a:xfrm rot="5400000">
              <a:off x="1000894" y="1558676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Прямая соединительная линия 161"/>
            <p:cNvCxnSpPr/>
            <p:nvPr/>
          </p:nvCxnSpPr>
          <p:spPr>
            <a:xfrm rot="5400000">
              <a:off x="1570810" y="1558676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Прямая соединительная линия 162"/>
            <p:cNvCxnSpPr/>
            <p:nvPr/>
          </p:nvCxnSpPr>
          <p:spPr>
            <a:xfrm rot="5400000">
              <a:off x="2215340" y="1558676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Прямая соединительная линия 163"/>
            <p:cNvCxnSpPr/>
            <p:nvPr/>
          </p:nvCxnSpPr>
          <p:spPr>
            <a:xfrm rot="5400000">
              <a:off x="2786844" y="1558676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TextBox 164"/>
            <p:cNvSpPr txBox="1"/>
            <p:nvPr/>
          </p:nvSpPr>
          <p:spPr>
            <a:xfrm>
              <a:off x="1928794" y="69007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2571736" y="70221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3143240" y="70221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3780284" y="69007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169" name="Прямая соединительная линия 168"/>
            <p:cNvCxnSpPr/>
            <p:nvPr/>
          </p:nvCxnSpPr>
          <p:spPr>
            <a:xfrm rot="5400000">
              <a:off x="3429786" y="1558676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TextBox 176"/>
            <p:cNvSpPr txBox="1"/>
            <p:nvPr/>
          </p:nvSpPr>
          <p:spPr>
            <a:xfrm>
              <a:off x="3286116" y="178592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</p:grpSp>
      <p:sp>
        <p:nvSpPr>
          <p:cNvPr id="202" name="TextBox 201"/>
          <p:cNvSpPr txBox="1"/>
          <p:nvPr/>
        </p:nvSpPr>
        <p:spPr>
          <a:xfrm>
            <a:off x="4857752" y="1928802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Получается, что «1» у нас только в одном месте карты Карно.</a:t>
            </a:r>
            <a:endParaRPr lang="ru-RU" dirty="0"/>
          </a:p>
        </p:txBody>
      </p:sp>
      <p:sp>
        <p:nvSpPr>
          <p:cNvPr id="203" name="TextBox 202"/>
          <p:cNvSpPr txBox="1"/>
          <p:nvPr/>
        </p:nvSpPr>
        <p:spPr>
          <a:xfrm>
            <a:off x="5929322" y="2643182"/>
            <a:ext cx="135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2</a:t>
            </a:r>
            <a:r>
              <a:rPr lang="en-GB" dirty="0" smtClean="0"/>
              <a:t>=X</a:t>
            </a:r>
            <a:r>
              <a:rPr lang="en-GB" sz="1400" dirty="0" smtClean="0"/>
              <a:t>3</a:t>
            </a:r>
            <a:r>
              <a:rPr lang="en-GB" dirty="0" smtClean="0"/>
              <a:t>X</a:t>
            </a:r>
            <a:r>
              <a:rPr lang="en-GB" sz="1400" dirty="0" smtClean="0"/>
              <a:t>2</a:t>
            </a:r>
            <a:r>
              <a:rPr lang="en-GB" dirty="0" smtClean="0"/>
              <a:t>X</a:t>
            </a:r>
            <a:r>
              <a:rPr lang="en-GB" sz="1400" dirty="0" smtClean="0"/>
              <a:t>1</a:t>
            </a:r>
            <a:r>
              <a:rPr lang="en-GB" dirty="0" smtClean="0"/>
              <a:t>X</a:t>
            </a:r>
            <a:r>
              <a:rPr lang="en-GB" sz="1400" dirty="0" smtClean="0"/>
              <a:t>0</a:t>
            </a:r>
            <a:endParaRPr lang="ru-RU" dirty="0"/>
          </a:p>
        </p:txBody>
      </p:sp>
      <p:sp>
        <p:nvSpPr>
          <p:cNvPr id="204" name="Прямоугольник 203"/>
          <p:cNvSpPr/>
          <p:nvPr/>
        </p:nvSpPr>
        <p:spPr>
          <a:xfrm>
            <a:off x="285720" y="642918"/>
            <a:ext cx="6286544" cy="7858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TextBox 204"/>
          <p:cNvSpPr txBox="1"/>
          <p:nvPr/>
        </p:nvSpPr>
        <p:spPr>
          <a:xfrm>
            <a:off x="2285984" y="4357694"/>
            <a:ext cx="5631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Саму КС рисовать не будем, это будет Вашим заданием</a:t>
            </a:r>
            <a:endParaRPr lang="ru-RU" dirty="0"/>
          </a:p>
        </p:txBody>
      </p:sp>
      <p:sp>
        <p:nvSpPr>
          <p:cNvPr id="206" name="Прямоугольник 205"/>
          <p:cNvSpPr/>
          <p:nvPr/>
        </p:nvSpPr>
        <p:spPr>
          <a:xfrm>
            <a:off x="5857884" y="2643182"/>
            <a:ext cx="1500198" cy="50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2214546" y="214290"/>
            <a:ext cx="4694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Для начала, реализуем КС на </a:t>
            </a:r>
            <a:r>
              <a:rPr lang="ru-RU" b="1" dirty="0" smtClean="0"/>
              <a:t>мультиплексоре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2263592" cy="350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214282" y="1233058"/>
            <a:ext cx="2640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Перерисуем ТИ со слайда 9.</a:t>
            </a:r>
            <a:endParaRPr lang="ru-RU" sz="1600" i="1" dirty="0"/>
          </a:p>
        </p:txBody>
      </p:sp>
      <p:sp>
        <p:nvSpPr>
          <p:cNvPr id="36" name="TextBox 35"/>
          <p:cNvSpPr txBox="1"/>
          <p:nvPr/>
        </p:nvSpPr>
        <p:spPr>
          <a:xfrm>
            <a:off x="7143768" y="773652"/>
            <a:ext cx="1577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Выход </a:t>
            </a:r>
            <a:r>
              <a:rPr lang="en-GB" sz="2800" b="1" dirty="0" smtClean="0">
                <a:solidFill>
                  <a:srgbClr val="C00000"/>
                </a:solidFill>
              </a:rPr>
              <a:t>Y</a:t>
            </a:r>
            <a:r>
              <a:rPr lang="en-GB" b="1" dirty="0" smtClean="0">
                <a:solidFill>
                  <a:srgbClr val="C00000"/>
                </a:solidFill>
              </a:rPr>
              <a:t>0</a:t>
            </a:r>
            <a:endParaRPr lang="ru-RU" b="1" dirty="0">
              <a:solidFill>
                <a:srgbClr val="C00000"/>
              </a:solidFill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2571736" y="1488032"/>
            <a:ext cx="3071834" cy="3429024"/>
            <a:chOff x="71406" y="642918"/>
            <a:chExt cx="3071834" cy="3429024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1142976" y="714356"/>
              <a:ext cx="1785950" cy="335758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142976" y="214311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5</a:t>
              </a:r>
              <a:endParaRPr lang="ru-RU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142976" y="185736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4</a:t>
              </a:r>
              <a:endParaRPr lang="ru-RU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142976" y="157161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142976" y="128586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142976" y="100010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42976" y="71435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142976" y="271462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7</a:t>
              </a:r>
              <a:endParaRPr lang="ru-RU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142976" y="242886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6</a:t>
              </a:r>
              <a:endParaRPr lang="ru-RU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142976" y="3643314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2</a:t>
              </a:r>
              <a:endParaRPr lang="ru-RU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142976" y="3071810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142976" y="3357562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cxnSp>
          <p:nvCxnSpPr>
            <p:cNvPr id="50" name="Прямая соединительная линия 49"/>
            <p:cNvCxnSpPr/>
            <p:nvPr/>
          </p:nvCxnSpPr>
          <p:spPr>
            <a:xfrm>
              <a:off x="642910" y="1142984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>
              <a:off x="642910" y="2000240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>
              <a:off x="642910" y="1714488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>
              <a:off x="642910" y="1428736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>
              <a:off x="642910" y="857232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>
            <a:xfrm>
              <a:off x="642910" y="3286124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>
              <a:off x="642910" y="2857496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/>
            <p:cNvCxnSpPr/>
            <p:nvPr/>
          </p:nvCxnSpPr>
          <p:spPr>
            <a:xfrm>
              <a:off x="642910" y="2571744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/>
            <p:cNvCxnSpPr/>
            <p:nvPr/>
          </p:nvCxnSpPr>
          <p:spPr>
            <a:xfrm>
              <a:off x="642910" y="2357430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>
            <a:xfrm>
              <a:off x="642910" y="3857628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>
              <a:off x="642910" y="3571876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>
              <a:off x="1142976" y="3071810"/>
              <a:ext cx="500066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 rot="5400000">
              <a:off x="-34957" y="2392355"/>
              <a:ext cx="3357586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/>
            <p:cNvCxnSpPr/>
            <p:nvPr/>
          </p:nvCxnSpPr>
          <p:spPr>
            <a:xfrm rot="5400000">
              <a:off x="750861" y="2392355"/>
              <a:ext cx="3357586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1928794" y="3571876"/>
              <a:ext cx="481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Мх</a:t>
              </a:r>
              <a:endParaRPr lang="ru-RU" dirty="0"/>
            </a:p>
          </p:txBody>
        </p:sp>
        <p:cxnSp>
          <p:nvCxnSpPr>
            <p:cNvPr id="65" name="Прямая соединительная линия 64"/>
            <p:cNvCxnSpPr/>
            <p:nvPr/>
          </p:nvCxnSpPr>
          <p:spPr>
            <a:xfrm>
              <a:off x="2928926" y="1428736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2500298" y="1285860"/>
              <a:ext cx="439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kk-KZ" sz="1400" dirty="0" smtClean="0"/>
                <a:t>0</a:t>
              </a:r>
              <a:endParaRPr lang="ru-RU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85720" y="307181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85720" y="342900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1</a:t>
              </a:r>
              <a:endParaRPr lang="ru-RU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85720" y="370261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2</a:t>
              </a:r>
              <a:endParaRPr lang="ru-RU" dirty="0"/>
            </a:p>
          </p:txBody>
        </p:sp>
        <p:cxnSp>
          <p:nvCxnSpPr>
            <p:cNvPr id="70" name="Скругленная соединительная линия 86"/>
            <p:cNvCxnSpPr/>
            <p:nvPr/>
          </p:nvCxnSpPr>
          <p:spPr>
            <a:xfrm>
              <a:off x="1571604" y="928670"/>
              <a:ext cx="1252374" cy="386838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71406" y="642918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</a:t>
              </a:r>
              <a:r>
                <a:rPr lang="en-GB" dirty="0" smtClean="0"/>
                <a:t>X</a:t>
              </a:r>
              <a:r>
                <a:rPr lang="en-GB" sz="1400" dirty="0" smtClean="0"/>
                <a:t>3</a:t>
              </a:r>
              <a:r>
                <a:rPr lang="ru-RU" dirty="0" smtClean="0"/>
                <a:t>»</a:t>
              </a:r>
              <a:endParaRPr lang="ru-RU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42844" y="2714620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«1»</a:t>
              </a:r>
              <a:endParaRPr lang="ru-RU" dirty="0"/>
            </a:p>
          </p:txBody>
        </p:sp>
      </p:grpSp>
      <p:sp>
        <p:nvSpPr>
          <p:cNvPr id="112" name="TextBox 111"/>
          <p:cNvSpPr txBox="1"/>
          <p:nvPr/>
        </p:nvSpPr>
        <p:spPr>
          <a:xfrm>
            <a:off x="3071802" y="1000108"/>
            <a:ext cx="2922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</a:t>
            </a:r>
            <a:r>
              <a:rPr lang="en-GB" sz="1400" dirty="0" smtClean="0"/>
              <a:t>0</a:t>
            </a:r>
            <a:r>
              <a:rPr lang="en-GB" dirty="0" smtClean="0"/>
              <a:t>, A</a:t>
            </a:r>
            <a:r>
              <a:rPr lang="en-GB" sz="1400" dirty="0" smtClean="0"/>
              <a:t>1</a:t>
            </a:r>
            <a:r>
              <a:rPr lang="en-GB" dirty="0" smtClean="0"/>
              <a:t>, A</a:t>
            </a:r>
            <a:r>
              <a:rPr lang="en-GB" sz="1400" dirty="0" smtClean="0"/>
              <a:t>2</a:t>
            </a:r>
            <a:r>
              <a:rPr lang="en-GB" dirty="0" smtClean="0"/>
              <a:t> – </a:t>
            </a:r>
            <a:r>
              <a:rPr lang="kk-KZ" dirty="0" smtClean="0"/>
              <a:t>адресные входы</a:t>
            </a:r>
          </a:p>
          <a:p>
            <a:endParaRPr lang="kk-KZ" dirty="0" smtClean="0"/>
          </a:p>
          <a:p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5398135" y="1280212"/>
            <a:ext cx="374589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dirty="0" smtClean="0"/>
              <a:t>На А</a:t>
            </a:r>
            <a:r>
              <a:rPr lang="kk-KZ" sz="1200" dirty="0" smtClean="0"/>
              <a:t>0</a:t>
            </a:r>
            <a:r>
              <a:rPr lang="kk-KZ" sz="1600" dirty="0" smtClean="0"/>
              <a:t> подаем Х</a:t>
            </a:r>
            <a:r>
              <a:rPr lang="kk-KZ" sz="1200" dirty="0" smtClean="0"/>
              <a:t>0</a:t>
            </a:r>
            <a:r>
              <a:rPr lang="ru-RU" sz="1600" dirty="0" smtClean="0"/>
              <a:t>, на А</a:t>
            </a:r>
            <a:r>
              <a:rPr lang="ru-RU" sz="1200" dirty="0" smtClean="0"/>
              <a:t>1</a:t>
            </a:r>
            <a:r>
              <a:rPr lang="ru-RU" sz="1600" dirty="0" smtClean="0"/>
              <a:t> – Х</a:t>
            </a:r>
            <a:r>
              <a:rPr lang="ru-RU" sz="1200" dirty="0" smtClean="0"/>
              <a:t>1</a:t>
            </a:r>
            <a:r>
              <a:rPr lang="ru-RU" sz="1600" dirty="0" smtClean="0"/>
              <a:t>, А</a:t>
            </a:r>
            <a:r>
              <a:rPr lang="ru-RU" sz="1200" dirty="0" smtClean="0"/>
              <a:t>2</a:t>
            </a:r>
            <a:r>
              <a:rPr lang="ru-RU" sz="1600" dirty="0" smtClean="0"/>
              <a:t> – Х</a:t>
            </a:r>
            <a:r>
              <a:rPr lang="ru-RU" sz="1200" dirty="0" smtClean="0"/>
              <a:t>2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Если на А</a:t>
            </a:r>
            <a:r>
              <a:rPr lang="ru-RU" sz="1200" dirty="0" smtClean="0"/>
              <a:t>0</a:t>
            </a:r>
            <a:r>
              <a:rPr lang="ru-RU" sz="1600" dirty="0" smtClean="0"/>
              <a:t> (Х</a:t>
            </a:r>
            <a:r>
              <a:rPr lang="ru-RU" sz="1200" dirty="0" smtClean="0"/>
              <a:t>0</a:t>
            </a:r>
            <a:r>
              <a:rPr lang="ru-RU" sz="1600" dirty="0" smtClean="0"/>
              <a:t>) подаем 000, т.е. Х</a:t>
            </a:r>
            <a:r>
              <a:rPr lang="ru-RU" sz="1200" dirty="0" smtClean="0"/>
              <a:t>2</a:t>
            </a:r>
            <a:r>
              <a:rPr lang="ru-RU" sz="1600" dirty="0" smtClean="0"/>
              <a:t> Х</a:t>
            </a:r>
            <a:r>
              <a:rPr lang="ru-RU" sz="1200" dirty="0" smtClean="0"/>
              <a:t>1</a:t>
            </a:r>
            <a:r>
              <a:rPr lang="ru-RU" sz="1600" dirty="0" smtClean="0"/>
              <a:t> Х</a:t>
            </a:r>
            <a:r>
              <a:rPr lang="ru-RU" sz="1200" dirty="0" smtClean="0"/>
              <a:t>0</a:t>
            </a:r>
            <a:r>
              <a:rPr lang="ru-RU" sz="1600" dirty="0" smtClean="0"/>
              <a:t> </a:t>
            </a:r>
          </a:p>
          <a:p>
            <a:r>
              <a:rPr lang="ru-RU" sz="1600" dirty="0" smtClean="0"/>
              <a:t>                                                            0   0   0</a:t>
            </a:r>
            <a:endParaRPr lang="kk-KZ" sz="1600" dirty="0" smtClean="0"/>
          </a:p>
        </p:txBody>
      </p:sp>
      <p:sp>
        <p:nvSpPr>
          <p:cNvPr id="124" name="TextBox 123"/>
          <p:cNvSpPr txBox="1"/>
          <p:nvPr/>
        </p:nvSpPr>
        <p:spPr>
          <a:xfrm>
            <a:off x="5500694" y="2559602"/>
            <a:ext cx="3429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То мультиплексор соединяет Х</a:t>
            </a:r>
            <a:r>
              <a:rPr lang="ru-RU" sz="1400" dirty="0" smtClean="0"/>
              <a:t>0</a:t>
            </a:r>
            <a:r>
              <a:rPr lang="ru-RU" dirty="0" smtClean="0"/>
              <a:t> с выходом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 (</a:t>
            </a:r>
            <a:r>
              <a:rPr lang="ru-RU" dirty="0" smtClean="0"/>
              <a:t>копирует с него значения</a:t>
            </a:r>
            <a:r>
              <a:rPr lang="en-GB" dirty="0" smtClean="0"/>
              <a:t>)</a:t>
            </a:r>
            <a:endParaRPr lang="ru-RU" dirty="0"/>
          </a:p>
        </p:txBody>
      </p:sp>
      <p:sp>
        <p:nvSpPr>
          <p:cNvPr id="125" name="Прямоугольник 124"/>
          <p:cNvSpPr/>
          <p:nvPr/>
        </p:nvSpPr>
        <p:spPr>
          <a:xfrm>
            <a:off x="357158" y="5059932"/>
            <a:ext cx="495988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Если:   Х</a:t>
            </a:r>
            <a:r>
              <a:rPr lang="ru-RU" sz="1400" dirty="0" smtClean="0"/>
              <a:t>2</a:t>
            </a:r>
            <a:r>
              <a:rPr lang="ru-RU" dirty="0" smtClean="0"/>
              <a:t> Х</a:t>
            </a:r>
            <a:r>
              <a:rPr lang="ru-RU" sz="1400" dirty="0" smtClean="0"/>
              <a:t>1</a:t>
            </a:r>
            <a:r>
              <a:rPr lang="ru-RU" dirty="0" smtClean="0"/>
              <a:t> Х</a:t>
            </a:r>
            <a:r>
              <a:rPr lang="ru-RU" sz="1400" dirty="0" smtClean="0"/>
              <a:t>0  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ru-RU" sz="1400" dirty="0" smtClean="0"/>
              <a:t>  </a:t>
            </a:r>
            <a:r>
              <a:rPr lang="ru-RU" dirty="0" smtClean="0"/>
              <a:t>Х</a:t>
            </a:r>
            <a:r>
              <a:rPr lang="ru-RU" sz="1400" dirty="0" smtClean="0"/>
              <a:t>3</a:t>
            </a:r>
          </a:p>
          <a:p>
            <a:r>
              <a:rPr lang="ru-RU" sz="1400" dirty="0" smtClean="0"/>
              <a:t>              </a:t>
            </a:r>
            <a:r>
              <a:rPr lang="ru-RU" dirty="0" smtClean="0"/>
              <a:t>   0   0   0</a:t>
            </a:r>
            <a:r>
              <a:rPr lang="en-GB" dirty="0" smtClean="0"/>
              <a:t>  </a:t>
            </a:r>
            <a:r>
              <a:rPr lang="kk-KZ" dirty="0" smtClean="0"/>
              <a:t> </a:t>
            </a:r>
            <a:r>
              <a:rPr lang="en-GB" dirty="0" smtClean="0">
                <a:solidFill>
                  <a:srgbClr val="C00000"/>
                </a:solidFill>
              </a:rPr>
              <a:t>0</a:t>
            </a:r>
            <a:r>
              <a:rPr lang="ru-RU" dirty="0" smtClean="0">
                <a:solidFill>
                  <a:srgbClr val="C00000"/>
                </a:solidFill>
              </a:rPr>
              <a:t>   </a:t>
            </a:r>
            <a:r>
              <a:rPr lang="ru-RU" dirty="0" smtClean="0"/>
              <a:t>0</a:t>
            </a:r>
            <a:r>
              <a:rPr lang="en-GB" dirty="0" smtClean="0"/>
              <a:t>    </a:t>
            </a:r>
            <a:r>
              <a:rPr lang="ru-RU" dirty="0" smtClean="0"/>
              <a:t>  </a:t>
            </a:r>
            <a:r>
              <a:rPr lang="en-GB" dirty="0" smtClean="0"/>
              <a:t>- </a:t>
            </a:r>
            <a:r>
              <a:rPr lang="ru-RU" b="1" dirty="0" smtClean="0"/>
              <a:t>1-я</a:t>
            </a:r>
            <a:r>
              <a:rPr lang="ru-RU" dirty="0" smtClean="0"/>
              <a:t> строчка</a:t>
            </a:r>
            <a:r>
              <a:rPr lang="en-GB" dirty="0" smtClean="0"/>
              <a:t> </a:t>
            </a:r>
            <a:r>
              <a:rPr lang="kk-KZ" dirty="0" smtClean="0"/>
              <a:t>ТИ </a:t>
            </a:r>
            <a:r>
              <a:rPr lang="en-GB" dirty="0" smtClean="0"/>
              <a:t>(</a:t>
            </a:r>
            <a:r>
              <a:rPr lang="kk-KZ" dirty="0" smtClean="0"/>
              <a:t>вход 0</a:t>
            </a:r>
            <a:r>
              <a:rPr lang="en-GB" dirty="0" smtClean="0"/>
              <a:t>)</a:t>
            </a:r>
            <a:endParaRPr lang="kk-KZ" dirty="0" smtClean="0"/>
          </a:p>
          <a:p>
            <a:r>
              <a:rPr lang="kk-KZ" dirty="0" smtClean="0"/>
              <a:t>              0</a:t>
            </a:r>
            <a:r>
              <a:rPr lang="ru-RU" dirty="0" smtClean="0"/>
              <a:t>   0   0   </a:t>
            </a:r>
            <a:r>
              <a:rPr lang="ru-RU" dirty="0" smtClean="0">
                <a:solidFill>
                  <a:srgbClr val="C00000"/>
                </a:solidFill>
              </a:rPr>
              <a:t>1</a:t>
            </a:r>
            <a:r>
              <a:rPr lang="ru-RU" dirty="0" smtClean="0"/>
              <a:t>   1      - </a:t>
            </a:r>
            <a:r>
              <a:rPr lang="ru-RU" b="1" dirty="0" smtClean="0"/>
              <a:t>9-я</a:t>
            </a:r>
            <a:r>
              <a:rPr lang="ru-RU" dirty="0" smtClean="0"/>
              <a:t> строчка ТИ (вход 8) </a:t>
            </a:r>
          </a:p>
          <a:p>
            <a:r>
              <a:rPr lang="ru-RU" sz="1200" i="1" dirty="0" smtClean="0"/>
              <a:t>                                                                       (первая строчка после линии)</a:t>
            </a:r>
            <a:endParaRPr lang="kk-KZ" sz="1200" i="1" dirty="0" smtClean="0"/>
          </a:p>
        </p:txBody>
      </p:sp>
      <p:sp>
        <p:nvSpPr>
          <p:cNvPr id="126" name="Правая фигурная скобка 125"/>
          <p:cNvSpPr/>
          <p:nvPr/>
        </p:nvSpPr>
        <p:spPr>
          <a:xfrm>
            <a:off x="5072066" y="5345684"/>
            <a:ext cx="71438" cy="7143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TextBox 126"/>
          <p:cNvSpPr txBox="1"/>
          <p:nvPr/>
        </p:nvSpPr>
        <p:spPr>
          <a:xfrm>
            <a:off x="5214942" y="5202808"/>
            <a:ext cx="31929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 </a:t>
            </a:r>
            <a:r>
              <a:rPr lang="ru-RU" dirty="0" smtClean="0"/>
              <a:t>не совпадают между собой </a:t>
            </a:r>
          </a:p>
          <a:p>
            <a:r>
              <a:rPr lang="ru-RU" sz="1400" dirty="0" smtClean="0"/>
              <a:t>(между строчек)</a:t>
            </a:r>
            <a:endParaRPr lang="ru-RU" sz="1400" dirty="0"/>
          </a:p>
        </p:txBody>
      </p:sp>
      <p:sp>
        <p:nvSpPr>
          <p:cNvPr id="128" name="TextBox 127"/>
          <p:cNvSpPr txBox="1"/>
          <p:nvPr/>
        </p:nvSpPr>
        <p:spPr>
          <a:xfrm>
            <a:off x="5286380" y="5774312"/>
            <a:ext cx="3277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Y</a:t>
            </a:r>
            <a:r>
              <a:rPr lang="en-GB" sz="1400" dirty="0" smtClean="0">
                <a:solidFill>
                  <a:srgbClr val="C00000"/>
                </a:solidFill>
              </a:rPr>
              <a:t>0</a:t>
            </a:r>
            <a:r>
              <a:rPr lang="en-GB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и Х</a:t>
            </a:r>
            <a:r>
              <a:rPr lang="ru-RU" sz="1400" dirty="0" smtClean="0">
                <a:solidFill>
                  <a:srgbClr val="C00000"/>
                </a:solidFill>
              </a:rPr>
              <a:t>3 </a:t>
            </a:r>
            <a:r>
              <a:rPr lang="ru-RU" dirty="0" smtClean="0"/>
              <a:t>совпадают между собой</a:t>
            </a:r>
            <a:endParaRPr lang="ru-RU" dirty="0"/>
          </a:p>
        </p:txBody>
      </p:sp>
      <p:sp>
        <p:nvSpPr>
          <p:cNvPr id="129" name="Правая фигурная скобка 128"/>
          <p:cNvSpPr/>
          <p:nvPr/>
        </p:nvSpPr>
        <p:spPr>
          <a:xfrm>
            <a:off x="8358214" y="5131370"/>
            <a:ext cx="285752" cy="1143008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TextBox 129"/>
          <p:cNvSpPr txBox="1"/>
          <p:nvPr/>
        </p:nvSpPr>
        <p:spPr>
          <a:xfrm>
            <a:off x="2786050" y="6345816"/>
            <a:ext cx="3291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 вход Х</a:t>
            </a:r>
            <a:r>
              <a:rPr lang="ru-RU" sz="1400" dirty="0" smtClean="0">
                <a:solidFill>
                  <a:srgbClr val="C00000"/>
                </a:solidFill>
              </a:rPr>
              <a:t>0</a:t>
            </a:r>
            <a:r>
              <a:rPr lang="ru-RU" dirty="0" smtClean="0">
                <a:solidFill>
                  <a:srgbClr val="C00000"/>
                </a:solidFill>
              </a:rPr>
              <a:t> подаем значение Х</a:t>
            </a:r>
            <a:r>
              <a:rPr lang="ru-RU" sz="1400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7158" y="500042"/>
            <a:ext cx="8429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 smtClean="0"/>
              <a:t>	</a:t>
            </a:r>
            <a:r>
              <a:rPr lang="ru-RU" dirty="0" smtClean="0"/>
              <a:t>У нас 3-и выхода, значит необходимо брать 3-и мультиплексора. Нарисуем мультиплексор для </a:t>
            </a:r>
            <a:r>
              <a:rPr lang="en-GB" dirty="0" smtClean="0"/>
              <a:t>Y0</a:t>
            </a:r>
            <a:endParaRPr lang="ru-RU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85720" y="214290"/>
            <a:ext cx="530638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Если:   Х</a:t>
            </a:r>
            <a:r>
              <a:rPr lang="ru-RU" sz="1400" dirty="0" smtClean="0"/>
              <a:t>2</a:t>
            </a:r>
            <a:r>
              <a:rPr lang="ru-RU" dirty="0" smtClean="0"/>
              <a:t> Х</a:t>
            </a:r>
            <a:r>
              <a:rPr lang="ru-RU" sz="1400" dirty="0" smtClean="0"/>
              <a:t>1</a:t>
            </a:r>
            <a:r>
              <a:rPr lang="ru-RU" dirty="0" smtClean="0"/>
              <a:t> Х</a:t>
            </a:r>
            <a:r>
              <a:rPr lang="ru-RU" sz="1400" dirty="0" smtClean="0"/>
              <a:t>0  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ru-RU" sz="1400" dirty="0" smtClean="0"/>
              <a:t>  </a:t>
            </a:r>
            <a:r>
              <a:rPr lang="ru-RU" dirty="0" smtClean="0"/>
              <a:t>Х</a:t>
            </a:r>
            <a:r>
              <a:rPr lang="ru-RU" sz="1400" dirty="0" smtClean="0"/>
              <a:t>3 </a:t>
            </a:r>
            <a:r>
              <a:rPr lang="ru-RU" sz="1600" i="1" dirty="0" smtClean="0"/>
              <a:t>(</a:t>
            </a:r>
            <a:r>
              <a:rPr lang="ru-RU" sz="1400" i="1" dirty="0" smtClean="0"/>
              <a:t>следующая строчка, опускаемся вниз</a:t>
            </a:r>
            <a:r>
              <a:rPr lang="ru-RU" sz="1600" i="1" dirty="0" smtClean="0"/>
              <a:t>)</a:t>
            </a:r>
          </a:p>
          <a:p>
            <a:r>
              <a:rPr lang="ru-RU" sz="1400" dirty="0" smtClean="0"/>
              <a:t>              </a:t>
            </a:r>
            <a:r>
              <a:rPr lang="ru-RU" dirty="0" smtClean="0"/>
              <a:t>   0   0   1</a:t>
            </a:r>
            <a:r>
              <a:rPr lang="en-GB" dirty="0" smtClean="0"/>
              <a:t>  </a:t>
            </a:r>
            <a:r>
              <a:rPr lang="kk-KZ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1   </a:t>
            </a:r>
            <a:r>
              <a:rPr lang="ru-RU" dirty="0" smtClean="0"/>
              <a:t>0</a:t>
            </a:r>
            <a:r>
              <a:rPr lang="en-GB" dirty="0" smtClean="0"/>
              <a:t>    </a:t>
            </a:r>
            <a:r>
              <a:rPr lang="ru-RU" dirty="0" smtClean="0"/>
              <a:t>  </a:t>
            </a:r>
            <a:r>
              <a:rPr lang="en-GB" dirty="0" smtClean="0"/>
              <a:t>- </a:t>
            </a:r>
            <a:r>
              <a:rPr lang="ru-RU" b="1" dirty="0" smtClean="0"/>
              <a:t>2-я</a:t>
            </a:r>
            <a:r>
              <a:rPr lang="ru-RU" dirty="0" smtClean="0"/>
              <a:t> строчка</a:t>
            </a:r>
            <a:r>
              <a:rPr lang="en-GB" dirty="0" smtClean="0"/>
              <a:t> </a:t>
            </a:r>
            <a:r>
              <a:rPr lang="kk-KZ" dirty="0" smtClean="0"/>
              <a:t>ТИ </a:t>
            </a:r>
            <a:r>
              <a:rPr lang="en-GB" dirty="0" smtClean="0"/>
              <a:t>(</a:t>
            </a:r>
            <a:r>
              <a:rPr lang="kk-KZ" dirty="0" smtClean="0"/>
              <a:t>вход 1</a:t>
            </a:r>
            <a:r>
              <a:rPr lang="en-GB" dirty="0" smtClean="0"/>
              <a:t>)</a:t>
            </a:r>
            <a:endParaRPr lang="kk-KZ" dirty="0" smtClean="0"/>
          </a:p>
          <a:p>
            <a:r>
              <a:rPr lang="kk-KZ" dirty="0" smtClean="0"/>
              <a:t>              0</a:t>
            </a:r>
            <a:r>
              <a:rPr lang="ru-RU" dirty="0" smtClean="0"/>
              <a:t>   0   1   </a:t>
            </a:r>
            <a:r>
              <a:rPr lang="ru-RU" dirty="0" smtClean="0">
                <a:solidFill>
                  <a:srgbClr val="C00000"/>
                </a:solidFill>
              </a:rPr>
              <a:t>0</a:t>
            </a:r>
            <a:r>
              <a:rPr lang="ru-RU" dirty="0" smtClean="0"/>
              <a:t>   1      - </a:t>
            </a:r>
            <a:r>
              <a:rPr lang="ru-RU" b="1" dirty="0" smtClean="0"/>
              <a:t>10-я</a:t>
            </a:r>
            <a:r>
              <a:rPr lang="ru-RU" dirty="0" smtClean="0"/>
              <a:t> строчка ТИ (вход 9) </a:t>
            </a:r>
          </a:p>
          <a:p>
            <a:r>
              <a:rPr lang="ru-RU" sz="1200" i="1" dirty="0" smtClean="0"/>
              <a:t>                                                                       (вторая строчка после линии)</a:t>
            </a:r>
            <a:endParaRPr lang="kk-KZ" sz="1200" i="1" dirty="0" smtClean="0"/>
          </a:p>
        </p:txBody>
      </p:sp>
      <p:sp>
        <p:nvSpPr>
          <p:cNvPr id="14" name="Правая фигурная скобка 13"/>
          <p:cNvSpPr/>
          <p:nvPr/>
        </p:nvSpPr>
        <p:spPr>
          <a:xfrm>
            <a:off x="5072066" y="500042"/>
            <a:ext cx="71438" cy="7143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143504" y="428604"/>
            <a:ext cx="31929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 </a:t>
            </a:r>
            <a:r>
              <a:rPr lang="ru-RU" dirty="0" smtClean="0"/>
              <a:t>не совпадают между собой </a:t>
            </a:r>
          </a:p>
          <a:p>
            <a:r>
              <a:rPr lang="ru-RU" sz="1400" dirty="0" smtClean="0"/>
              <a:t>(между строчек)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5223205" y="1000108"/>
            <a:ext cx="3569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Y</a:t>
            </a:r>
            <a:r>
              <a:rPr lang="en-GB" sz="1400" dirty="0" smtClean="0">
                <a:solidFill>
                  <a:srgbClr val="C00000"/>
                </a:solidFill>
              </a:rPr>
              <a:t>0</a:t>
            </a:r>
            <a:r>
              <a:rPr lang="en-GB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и Х</a:t>
            </a:r>
            <a:r>
              <a:rPr lang="ru-RU" sz="1400" dirty="0" smtClean="0">
                <a:solidFill>
                  <a:srgbClr val="C00000"/>
                </a:solidFill>
              </a:rPr>
              <a:t>3 </a:t>
            </a:r>
            <a:r>
              <a:rPr lang="ru-RU" dirty="0" smtClean="0">
                <a:solidFill>
                  <a:srgbClr val="C00000"/>
                </a:solidFill>
              </a:rPr>
              <a:t>не </a:t>
            </a:r>
            <a:r>
              <a:rPr lang="ru-RU" dirty="0" smtClean="0"/>
              <a:t>совпадают между собой</a:t>
            </a:r>
            <a:endParaRPr lang="ru-RU" dirty="0"/>
          </a:p>
        </p:txBody>
      </p:sp>
      <p:sp>
        <p:nvSpPr>
          <p:cNvPr id="18" name="Правая фигурная скобка 17"/>
          <p:cNvSpPr/>
          <p:nvPr/>
        </p:nvSpPr>
        <p:spPr>
          <a:xfrm>
            <a:off x="8572528" y="285728"/>
            <a:ext cx="285752" cy="1143008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2928926" y="1857364"/>
            <a:ext cx="324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 вход Х</a:t>
            </a:r>
            <a:r>
              <a:rPr lang="ru-RU" sz="1400" dirty="0" smtClean="0">
                <a:solidFill>
                  <a:srgbClr val="C00000"/>
                </a:solidFill>
              </a:rPr>
              <a:t>1</a:t>
            </a:r>
            <a:r>
              <a:rPr lang="ru-RU" dirty="0" smtClean="0">
                <a:solidFill>
                  <a:srgbClr val="C00000"/>
                </a:solidFill>
              </a:rPr>
              <a:t> подаем значение Х</a:t>
            </a:r>
            <a:r>
              <a:rPr lang="ru-RU" sz="1400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571472" y="2571744"/>
            <a:ext cx="3071834" cy="3429024"/>
            <a:chOff x="71406" y="642918"/>
            <a:chExt cx="3071834" cy="3429024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1142976" y="714356"/>
              <a:ext cx="1785950" cy="335758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142976" y="214311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5</a:t>
              </a:r>
              <a:endParaRPr lang="ru-RU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142976" y="185736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4</a:t>
              </a:r>
              <a:endParaRPr lang="ru-RU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142976" y="157161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42976" y="128586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142976" y="100010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142976" y="71435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142976" y="271462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7</a:t>
              </a:r>
              <a:endParaRPr lang="ru-RU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42976" y="242886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6</a:t>
              </a:r>
              <a:endParaRPr lang="ru-RU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142976" y="3643314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2</a:t>
              </a:r>
              <a:endParaRPr lang="ru-RU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42976" y="3071810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142976" y="3357562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cxnSp>
          <p:nvCxnSpPr>
            <p:cNvPr id="33" name="Прямая соединительная линия 32"/>
            <p:cNvCxnSpPr/>
            <p:nvPr/>
          </p:nvCxnSpPr>
          <p:spPr>
            <a:xfrm>
              <a:off x="642910" y="1142984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642910" y="2000240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>
              <a:off x="642910" y="1714488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>
              <a:off x="642910" y="1428736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>
              <a:off x="642910" y="857232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642910" y="3286124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642910" y="2857496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>
              <a:off x="642910" y="2571744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>
              <a:off x="642910" y="2357430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642910" y="3857628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642910" y="3571876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1142976" y="3071810"/>
              <a:ext cx="500066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rot="5400000">
              <a:off x="-34957" y="2392355"/>
              <a:ext cx="3357586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rot="5400000">
              <a:off x="750861" y="2392355"/>
              <a:ext cx="3357586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1928794" y="3571876"/>
              <a:ext cx="481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Мх</a:t>
              </a:r>
              <a:endParaRPr lang="ru-RU" dirty="0"/>
            </a:p>
          </p:txBody>
        </p:sp>
        <p:cxnSp>
          <p:nvCxnSpPr>
            <p:cNvPr id="48" name="Прямая соединительная линия 47"/>
            <p:cNvCxnSpPr/>
            <p:nvPr/>
          </p:nvCxnSpPr>
          <p:spPr>
            <a:xfrm>
              <a:off x="2928926" y="1428736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2500298" y="1285860"/>
              <a:ext cx="439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kk-KZ" sz="1400" dirty="0" smtClean="0"/>
                <a:t>0</a:t>
              </a:r>
              <a:endParaRPr lang="ru-RU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85720" y="307181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85720" y="342900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1</a:t>
              </a:r>
              <a:endParaRPr lang="ru-RU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85720" y="370261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2</a:t>
              </a:r>
              <a:endParaRPr lang="ru-RU" dirty="0"/>
            </a:p>
          </p:txBody>
        </p:sp>
        <p:cxnSp>
          <p:nvCxnSpPr>
            <p:cNvPr id="53" name="Скругленная соединительная линия 86"/>
            <p:cNvCxnSpPr/>
            <p:nvPr/>
          </p:nvCxnSpPr>
          <p:spPr>
            <a:xfrm>
              <a:off x="1571604" y="928670"/>
              <a:ext cx="1252374" cy="386838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71406" y="642918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</a:t>
              </a:r>
              <a:r>
                <a:rPr lang="en-GB" dirty="0" smtClean="0"/>
                <a:t>X</a:t>
              </a:r>
              <a:r>
                <a:rPr lang="en-GB" sz="1400" dirty="0" smtClean="0"/>
                <a:t>3</a:t>
              </a:r>
              <a:r>
                <a:rPr lang="ru-RU" dirty="0" smtClean="0"/>
                <a:t>»</a:t>
              </a:r>
              <a:endParaRPr lang="ru-RU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42844" y="2714620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«1»</a:t>
              </a:r>
              <a:endParaRPr lang="ru-RU" dirty="0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1857356" y="1428736"/>
            <a:ext cx="5121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3</a:t>
            </a:r>
            <a:r>
              <a:rPr lang="ru-RU" dirty="0" smtClean="0"/>
              <a:t> и </a:t>
            </a:r>
            <a:r>
              <a:rPr lang="en-GB" dirty="0" smtClean="0"/>
              <a:t>Y</a:t>
            </a:r>
            <a:r>
              <a:rPr lang="ru-RU" sz="1400" dirty="0" smtClean="0"/>
              <a:t>0</a:t>
            </a:r>
            <a:r>
              <a:rPr lang="ru-RU" dirty="0" smtClean="0"/>
              <a:t> имеют прямо противоположные значения</a:t>
            </a:r>
            <a:endParaRPr lang="ru-RU" dirty="0"/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5786446" y="1928802"/>
            <a:ext cx="214314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571472" y="2857496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</a:t>
            </a:r>
            <a:r>
              <a:rPr lang="en-GB" dirty="0" smtClean="0"/>
              <a:t>X</a:t>
            </a:r>
            <a:r>
              <a:rPr lang="en-GB" sz="1400" dirty="0" smtClean="0"/>
              <a:t>3</a:t>
            </a:r>
            <a:r>
              <a:rPr lang="ru-RU" dirty="0" smtClean="0"/>
              <a:t>»</a:t>
            </a:r>
            <a:endParaRPr lang="ru-RU" dirty="0"/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>
            <a:off x="785786" y="2928934"/>
            <a:ext cx="21431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Овал 63"/>
          <p:cNvSpPr/>
          <p:nvPr/>
        </p:nvSpPr>
        <p:spPr>
          <a:xfrm>
            <a:off x="1571604" y="3000372"/>
            <a:ext cx="142876" cy="1428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Группа 115"/>
          <p:cNvGrpSpPr/>
          <p:nvPr/>
        </p:nvGrpSpPr>
        <p:grpSpPr>
          <a:xfrm>
            <a:off x="571472" y="2571744"/>
            <a:ext cx="3071834" cy="3429024"/>
            <a:chOff x="571472" y="2571744"/>
            <a:chExt cx="3071834" cy="3429024"/>
          </a:xfrm>
        </p:grpSpPr>
        <p:grpSp>
          <p:nvGrpSpPr>
            <p:cNvPr id="74" name="Группа 73"/>
            <p:cNvGrpSpPr/>
            <p:nvPr/>
          </p:nvGrpSpPr>
          <p:grpSpPr>
            <a:xfrm>
              <a:off x="571472" y="2571744"/>
              <a:ext cx="3071834" cy="3429024"/>
              <a:chOff x="71406" y="642918"/>
              <a:chExt cx="3071834" cy="3429024"/>
            </a:xfrm>
          </p:grpSpPr>
          <p:sp>
            <p:nvSpPr>
              <p:cNvPr id="75" name="Прямоугольник 74"/>
              <p:cNvSpPr/>
              <p:nvPr/>
            </p:nvSpPr>
            <p:spPr>
              <a:xfrm>
                <a:off x="1142976" y="714356"/>
                <a:ext cx="1785950" cy="335758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1142976" y="2143116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5</a:t>
                </a:r>
                <a:endParaRPr lang="ru-RU" dirty="0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1142976" y="1857364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4</a:t>
                </a:r>
                <a:endParaRPr lang="ru-RU" dirty="0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1142976" y="1571612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3</a:t>
                </a:r>
                <a:endParaRPr lang="ru-RU" dirty="0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1142976" y="1285860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2</a:t>
                </a:r>
                <a:endParaRPr lang="ru-RU" dirty="0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1142976" y="1000108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1</a:t>
                </a:r>
                <a:endParaRPr lang="ru-RU" dirty="0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1142976" y="714356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0</a:t>
                </a:r>
                <a:endParaRPr lang="ru-RU" dirty="0"/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1142976" y="2714620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7</a:t>
                </a:r>
                <a:endParaRPr lang="ru-RU" dirty="0"/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142976" y="2428868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6</a:t>
                </a:r>
                <a:endParaRPr lang="ru-RU" dirty="0"/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1142976" y="3643314"/>
                <a:ext cx="4090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А</a:t>
                </a:r>
                <a:r>
                  <a:rPr lang="ru-RU" sz="1400" dirty="0" smtClean="0"/>
                  <a:t>2</a:t>
                </a:r>
                <a:endParaRPr lang="ru-RU" dirty="0"/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1142976" y="3071810"/>
                <a:ext cx="4090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А</a:t>
                </a:r>
                <a:r>
                  <a:rPr lang="ru-RU" sz="1400" dirty="0" smtClean="0"/>
                  <a:t>0</a:t>
                </a:r>
                <a:endParaRPr lang="ru-RU" dirty="0"/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1142976" y="3357562"/>
                <a:ext cx="4090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А</a:t>
                </a:r>
                <a:r>
                  <a:rPr lang="ru-RU" sz="1400" dirty="0" smtClean="0"/>
                  <a:t>1</a:t>
                </a:r>
                <a:endParaRPr lang="ru-RU" dirty="0"/>
              </a:p>
            </p:txBody>
          </p:sp>
          <p:cxnSp>
            <p:nvCxnSpPr>
              <p:cNvPr id="87" name="Прямая соединительная линия 86"/>
              <p:cNvCxnSpPr/>
              <p:nvPr/>
            </p:nvCxnSpPr>
            <p:spPr>
              <a:xfrm>
                <a:off x="642910" y="1142984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Прямая соединительная линия 87"/>
              <p:cNvCxnSpPr/>
              <p:nvPr/>
            </p:nvCxnSpPr>
            <p:spPr>
              <a:xfrm>
                <a:off x="642910" y="2000240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Прямая соединительная линия 88"/>
              <p:cNvCxnSpPr/>
              <p:nvPr/>
            </p:nvCxnSpPr>
            <p:spPr>
              <a:xfrm>
                <a:off x="642910" y="1714488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Прямая соединительная линия 89"/>
              <p:cNvCxnSpPr/>
              <p:nvPr/>
            </p:nvCxnSpPr>
            <p:spPr>
              <a:xfrm>
                <a:off x="642910" y="1428736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Прямая соединительная линия 90"/>
              <p:cNvCxnSpPr/>
              <p:nvPr/>
            </p:nvCxnSpPr>
            <p:spPr>
              <a:xfrm>
                <a:off x="642910" y="857232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Прямая соединительная линия 91"/>
              <p:cNvCxnSpPr/>
              <p:nvPr/>
            </p:nvCxnSpPr>
            <p:spPr>
              <a:xfrm>
                <a:off x="642910" y="3286124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Прямая соединительная линия 92"/>
              <p:cNvCxnSpPr/>
              <p:nvPr/>
            </p:nvCxnSpPr>
            <p:spPr>
              <a:xfrm>
                <a:off x="642910" y="2857496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Прямая соединительная линия 93"/>
              <p:cNvCxnSpPr/>
              <p:nvPr/>
            </p:nvCxnSpPr>
            <p:spPr>
              <a:xfrm>
                <a:off x="642910" y="2571744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Прямая соединительная линия 94"/>
              <p:cNvCxnSpPr/>
              <p:nvPr/>
            </p:nvCxnSpPr>
            <p:spPr>
              <a:xfrm>
                <a:off x="642910" y="2357430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Прямая соединительная линия 95"/>
              <p:cNvCxnSpPr/>
              <p:nvPr/>
            </p:nvCxnSpPr>
            <p:spPr>
              <a:xfrm>
                <a:off x="642910" y="3857628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Прямая соединительная линия 96"/>
              <p:cNvCxnSpPr/>
              <p:nvPr/>
            </p:nvCxnSpPr>
            <p:spPr>
              <a:xfrm>
                <a:off x="642910" y="3571876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Прямая соединительная линия 97"/>
              <p:cNvCxnSpPr/>
              <p:nvPr/>
            </p:nvCxnSpPr>
            <p:spPr>
              <a:xfrm>
                <a:off x="1142976" y="3071810"/>
                <a:ext cx="500066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Прямая соединительная линия 98"/>
              <p:cNvCxnSpPr/>
              <p:nvPr/>
            </p:nvCxnSpPr>
            <p:spPr>
              <a:xfrm rot="5400000">
                <a:off x="-34957" y="2392355"/>
                <a:ext cx="3357586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Прямая соединительная линия 99"/>
              <p:cNvCxnSpPr/>
              <p:nvPr/>
            </p:nvCxnSpPr>
            <p:spPr>
              <a:xfrm rot="5400000">
                <a:off x="750861" y="2392355"/>
                <a:ext cx="3357586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TextBox 100"/>
              <p:cNvSpPr txBox="1"/>
              <p:nvPr/>
            </p:nvSpPr>
            <p:spPr>
              <a:xfrm>
                <a:off x="1928794" y="3571876"/>
                <a:ext cx="4812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err="1" smtClean="0"/>
                  <a:t>Мх</a:t>
                </a:r>
                <a:endParaRPr lang="ru-RU" dirty="0"/>
              </a:p>
            </p:txBody>
          </p:sp>
          <p:cxnSp>
            <p:nvCxnSpPr>
              <p:cNvPr id="102" name="Прямая соединительная линия 101"/>
              <p:cNvCxnSpPr/>
              <p:nvPr/>
            </p:nvCxnSpPr>
            <p:spPr>
              <a:xfrm>
                <a:off x="2928926" y="1428736"/>
                <a:ext cx="214314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TextBox 102"/>
              <p:cNvSpPr txBox="1"/>
              <p:nvPr/>
            </p:nvSpPr>
            <p:spPr>
              <a:xfrm>
                <a:off x="2500298" y="1285860"/>
                <a:ext cx="4397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kk-KZ" sz="1400" dirty="0" smtClean="0"/>
                  <a:t>0</a:t>
                </a:r>
                <a:endParaRPr lang="ru-RU" dirty="0"/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285720" y="3071810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0</a:t>
                </a:r>
                <a:endParaRPr lang="ru-RU" dirty="0"/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285720" y="3429000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en-GB" sz="1400" dirty="0" smtClean="0"/>
                  <a:t>1</a:t>
                </a:r>
                <a:endParaRPr lang="ru-RU" dirty="0"/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285720" y="3702610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en-GB" sz="1400" dirty="0" smtClean="0"/>
                  <a:t>2</a:t>
                </a:r>
                <a:endParaRPr lang="ru-RU" dirty="0"/>
              </a:p>
            </p:txBody>
          </p:sp>
          <p:cxnSp>
            <p:nvCxnSpPr>
              <p:cNvPr id="107" name="Скругленная соединительная линия 86"/>
              <p:cNvCxnSpPr/>
              <p:nvPr/>
            </p:nvCxnSpPr>
            <p:spPr>
              <a:xfrm>
                <a:off x="1571604" y="928670"/>
                <a:ext cx="1252374" cy="386838"/>
              </a:xfrm>
              <a:prstGeom prst="curved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TextBox 107"/>
              <p:cNvSpPr txBox="1"/>
              <p:nvPr/>
            </p:nvSpPr>
            <p:spPr>
              <a:xfrm>
                <a:off x="71406" y="642918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«</a:t>
                </a:r>
                <a:r>
                  <a:rPr lang="en-GB" dirty="0" smtClean="0"/>
                  <a:t>X</a:t>
                </a:r>
                <a:r>
                  <a:rPr lang="en-GB" sz="1400" dirty="0" smtClean="0"/>
                  <a:t>3</a:t>
                </a:r>
                <a:r>
                  <a:rPr lang="ru-RU" dirty="0" smtClean="0"/>
                  <a:t>»</a:t>
                </a:r>
                <a:endParaRPr lang="ru-RU" dirty="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571472" y="2857496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</a:t>
              </a:r>
              <a:r>
                <a:rPr lang="en-GB" dirty="0" smtClean="0"/>
                <a:t>X</a:t>
              </a:r>
              <a:r>
                <a:rPr lang="en-GB" sz="1400" dirty="0" smtClean="0"/>
                <a:t>3</a:t>
              </a:r>
              <a:r>
                <a:rPr lang="ru-RU" dirty="0" smtClean="0"/>
                <a:t>»</a:t>
              </a:r>
              <a:endParaRPr lang="ru-RU" dirty="0"/>
            </a:p>
          </p:txBody>
        </p:sp>
        <p:cxnSp>
          <p:nvCxnSpPr>
            <p:cNvPr id="113" name="Прямая соединительная линия 112"/>
            <p:cNvCxnSpPr/>
            <p:nvPr/>
          </p:nvCxnSpPr>
          <p:spPr>
            <a:xfrm>
              <a:off x="785786" y="2928934"/>
              <a:ext cx="214314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Овал 113"/>
            <p:cNvSpPr/>
            <p:nvPr/>
          </p:nvSpPr>
          <p:spPr>
            <a:xfrm>
              <a:off x="1571604" y="3000372"/>
              <a:ext cx="142876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71472" y="3143248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</a:t>
              </a:r>
              <a:r>
                <a:rPr lang="en-GB" dirty="0" smtClean="0"/>
                <a:t>X</a:t>
              </a:r>
              <a:r>
                <a:rPr lang="en-GB" sz="1400" dirty="0" smtClean="0"/>
                <a:t>3</a:t>
              </a:r>
              <a:r>
                <a:rPr lang="ru-RU" dirty="0" smtClean="0"/>
                <a:t>»</a:t>
              </a:r>
              <a:endParaRPr lang="ru-RU" dirty="0"/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5072066" y="2571744"/>
            <a:ext cx="2611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Т.о заполняем все входы</a:t>
            </a:r>
          </a:p>
          <a:p>
            <a:r>
              <a:rPr lang="ru-RU" dirty="0" smtClean="0"/>
              <a:t>(попробуйте сами)</a:t>
            </a:r>
            <a:endParaRPr lang="ru-RU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285720" y="214290"/>
            <a:ext cx="530638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Если:   Х</a:t>
            </a:r>
            <a:r>
              <a:rPr lang="ru-RU" sz="1400" dirty="0" smtClean="0"/>
              <a:t>2</a:t>
            </a:r>
            <a:r>
              <a:rPr lang="ru-RU" dirty="0" smtClean="0"/>
              <a:t> Х</a:t>
            </a:r>
            <a:r>
              <a:rPr lang="ru-RU" sz="1400" dirty="0" smtClean="0"/>
              <a:t>1</a:t>
            </a:r>
            <a:r>
              <a:rPr lang="ru-RU" dirty="0" smtClean="0"/>
              <a:t> Х</a:t>
            </a:r>
            <a:r>
              <a:rPr lang="ru-RU" sz="1400" dirty="0" smtClean="0"/>
              <a:t>0  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ru-RU" sz="1400" dirty="0" smtClean="0"/>
              <a:t>  </a:t>
            </a:r>
            <a:r>
              <a:rPr lang="ru-RU" dirty="0" smtClean="0"/>
              <a:t>Х</a:t>
            </a:r>
            <a:r>
              <a:rPr lang="ru-RU" sz="1400" dirty="0" smtClean="0"/>
              <a:t>3 </a:t>
            </a:r>
            <a:r>
              <a:rPr lang="ru-RU" sz="1600" i="1" dirty="0" smtClean="0"/>
              <a:t>(</a:t>
            </a:r>
            <a:r>
              <a:rPr lang="ru-RU" sz="1400" i="1" dirty="0" smtClean="0"/>
              <a:t>следующая строчка, опускаемся вниз</a:t>
            </a:r>
            <a:r>
              <a:rPr lang="ru-RU" sz="1600" i="1" dirty="0" smtClean="0"/>
              <a:t>)</a:t>
            </a:r>
          </a:p>
          <a:p>
            <a:r>
              <a:rPr lang="ru-RU" sz="1400" dirty="0" smtClean="0"/>
              <a:t>              </a:t>
            </a:r>
            <a:r>
              <a:rPr lang="ru-RU" dirty="0" smtClean="0"/>
              <a:t>   0   1   0</a:t>
            </a:r>
            <a:r>
              <a:rPr lang="en-GB" dirty="0" smtClean="0"/>
              <a:t>  </a:t>
            </a:r>
            <a:r>
              <a:rPr lang="kk-KZ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1   </a:t>
            </a:r>
            <a:r>
              <a:rPr lang="ru-RU" dirty="0" smtClean="0"/>
              <a:t>0</a:t>
            </a:r>
            <a:r>
              <a:rPr lang="en-GB" dirty="0" smtClean="0"/>
              <a:t>    </a:t>
            </a:r>
            <a:r>
              <a:rPr lang="ru-RU" dirty="0" smtClean="0"/>
              <a:t>  </a:t>
            </a:r>
            <a:r>
              <a:rPr lang="en-GB" dirty="0" smtClean="0"/>
              <a:t>- </a:t>
            </a:r>
            <a:r>
              <a:rPr lang="ru-RU" b="1" dirty="0" smtClean="0"/>
              <a:t>3-я</a:t>
            </a:r>
            <a:r>
              <a:rPr lang="ru-RU" dirty="0" smtClean="0"/>
              <a:t> строчка</a:t>
            </a:r>
            <a:r>
              <a:rPr lang="en-GB" dirty="0" smtClean="0"/>
              <a:t> </a:t>
            </a:r>
            <a:r>
              <a:rPr lang="kk-KZ" dirty="0" smtClean="0"/>
              <a:t>ТИ </a:t>
            </a:r>
            <a:r>
              <a:rPr lang="en-GB" dirty="0" smtClean="0"/>
              <a:t>(</a:t>
            </a:r>
            <a:r>
              <a:rPr lang="kk-KZ" dirty="0" smtClean="0"/>
              <a:t>вход 2</a:t>
            </a:r>
            <a:r>
              <a:rPr lang="en-GB" dirty="0" smtClean="0"/>
              <a:t>)</a:t>
            </a:r>
            <a:endParaRPr lang="kk-KZ" dirty="0" smtClean="0"/>
          </a:p>
          <a:p>
            <a:r>
              <a:rPr lang="kk-KZ" dirty="0" smtClean="0"/>
              <a:t>              0</a:t>
            </a:r>
            <a:r>
              <a:rPr lang="ru-RU" dirty="0" smtClean="0"/>
              <a:t>   1   0   </a:t>
            </a:r>
            <a:r>
              <a:rPr lang="ru-RU" dirty="0" smtClean="0">
                <a:solidFill>
                  <a:srgbClr val="C00000"/>
                </a:solidFill>
              </a:rPr>
              <a:t>0</a:t>
            </a:r>
            <a:r>
              <a:rPr lang="ru-RU" dirty="0" smtClean="0"/>
              <a:t>   1      - </a:t>
            </a:r>
            <a:r>
              <a:rPr lang="ru-RU" b="1" dirty="0" smtClean="0"/>
              <a:t>11-я</a:t>
            </a:r>
            <a:r>
              <a:rPr lang="ru-RU" dirty="0" smtClean="0"/>
              <a:t> строчка ТИ (вход 10) </a:t>
            </a:r>
          </a:p>
          <a:p>
            <a:r>
              <a:rPr lang="ru-RU" sz="1200" i="1" dirty="0" smtClean="0"/>
              <a:t>                                                                       (третья строчка после линии)</a:t>
            </a:r>
            <a:endParaRPr lang="kk-KZ" sz="1200" i="1" dirty="0" smtClean="0"/>
          </a:p>
        </p:txBody>
      </p:sp>
      <p:sp>
        <p:nvSpPr>
          <p:cNvPr id="69" name="Правая фигурная скобка 68"/>
          <p:cNvSpPr/>
          <p:nvPr/>
        </p:nvSpPr>
        <p:spPr>
          <a:xfrm>
            <a:off x="5214942" y="500042"/>
            <a:ext cx="71438" cy="7143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Box 69"/>
          <p:cNvSpPr txBox="1"/>
          <p:nvPr/>
        </p:nvSpPr>
        <p:spPr>
          <a:xfrm>
            <a:off x="5379603" y="428604"/>
            <a:ext cx="31929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 </a:t>
            </a:r>
            <a:r>
              <a:rPr lang="ru-RU" dirty="0" smtClean="0"/>
              <a:t>не совпадают между собой </a:t>
            </a:r>
          </a:p>
          <a:p>
            <a:r>
              <a:rPr lang="ru-RU" sz="1400" dirty="0" smtClean="0"/>
              <a:t>(между строчек)</a:t>
            </a:r>
            <a:endParaRPr lang="ru-RU" sz="1400" dirty="0"/>
          </a:p>
        </p:txBody>
      </p:sp>
      <p:sp>
        <p:nvSpPr>
          <p:cNvPr id="71" name="TextBox 70"/>
          <p:cNvSpPr txBox="1"/>
          <p:nvPr/>
        </p:nvSpPr>
        <p:spPr>
          <a:xfrm>
            <a:off x="5223205" y="1000108"/>
            <a:ext cx="3569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Y</a:t>
            </a:r>
            <a:r>
              <a:rPr lang="en-GB" sz="1400" dirty="0" smtClean="0">
                <a:solidFill>
                  <a:srgbClr val="C00000"/>
                </a:solidFill>
              </a:rPr>
              <a:t>0</a:t>
            </a:r>
            <a:r>
              <a:rPr lang="en-GB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и Х</a:t>
            </a:r>
            <a:r>
              <a:rPr lang="ru-RU" sz="1400" dirty="0" smtClean="0">
                <a:solidFill>
                  <a:srgbClr val="C00000"/>
                </a:solidFill>
              </a:rPr>
              <a:t>3 </a:t>
            </a:r>
            <a:r>
              <a:rPr lang="ru-RU" dirty="0" smtClean="0">
                <a:solidFill>
                  <a:srgbClr val="C00000"/>
                </a:solidFill>
              </a:rPr>
              <a:t>не </a:t>
            </a:r>
            <a:r>
              <a:rPr lang="ru-RU" dirty="0" smtClean="0"/>
              <a:t>совпадают между собой</a:t>
            </a:r>
            <a:endParaRPr lang="ru-RU" dirty="0"/>
          </a:p>
        </p:txBody>
      </p:sp>
      <p:sp>
        <p:nvSpPr>
          <p:cNvPr id="72" name="Правая фигурная скобка 71"/>
          <p:cNvSpPr/>
          <p:nvPr/>
        </p:nvSpPr>
        <p:spPr>
          <a:xfrm>
            <a:off x="8572528" y="285728"/>
            <a:ext cx="285752" cy="1143008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TextBox 72"/>
          <p:cNvSpPr txBox="1"/>
          <p:nvPr/>
        </p:nvSpPr>
        <p:spPr>
          <a:xfrm>
            <a:off x="2928926" y="1857364"/>
            <a:ext cx="324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 вход Х</a:t>
            </a:r>
            <a:r>
              <a:rPr lang="ru-RU" sz="1400" dirty="0" smtClean="0">
                <a:solidFill>
                  <a:srgbClr val="C00000"/>
                </a:solidFill>
              </a:rPr>
              <a:t>2</a:t>
            </a:r>
            <a:r>
              <a:rPr lang="ru-RU" dirty="0" smtClean="0">
                <a:solidFill>
                  <a:srgbClr val="C00000"/>
                </a:solidFill>
              </a:rPr>
              <a:t> подаем значение Х</a:t>
            </a:r>
            <a:r>
              <a:rPr lang="ru-RU" sz="1400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857356" y="1428736"/>
            <a:ext cx="5121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3</a:t>
            </a:r>
            <a:r>
              <a:rPr lang="ru-RU" dirty="0" smtClean="0"/>
              <a:t> и </a:t>
            </a:r>
            <a:r>
              <a:rPr lang="en-GB" dirty="0" smtClean="0"/>
              <a:t>Y</a:t>
            </a:r>
            <a:r>
              <a:rPr lang="ru-RU" sz="1400" dirty="0" smtClean="0"/>
              <a:t>0</a:t>
            </a:r>
            <a:r>
              <a:rPr lang="ru-RU" dirty="0" smtClean="0"/>
              <a:t> имеют прямо противоположные значения</a:t>
            </a:r>
            <a:endParaRPr lang="ru-RU" dirty="0"/>
          </a:p>
        </p:txBody>
      </p:sp>
      <p:cxnSp>
        <p:nvCxnSpPr>
          <p:cNvPr id="119" name="Прямая соединительная линия 118"/>
          <p:cNvCxnSpPr/>
          <p:nvPr/>
        </p:nvCxnSpPr>
        <p:spPr>
          <a:xfrm>
            <a:off x="5786446" y="1928802"/>
            <a:ext cx="214314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Овал 119"/>
          <p:cNvSpPr/>
          <p:nvPr/>
        </p:nvSpPr>
        <p:spPr>
          <a:xfrm>
            <a:off x="1571604" y="3286124"/>
            <a:ext cx="142876" cy="1428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Box 169"/>
          <p:cNvSpPr txBox="1"/>
          <p:nvPr/>
        </p:nvSpPr>
        <p:spPr>
          <a:xfrm>
            <a:off x="4071934" y="142852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/>
              <a:t>Проверяем:</a:t>
            </a:r>
            <a:endParaRPr lang="ru-RU" sz="1600" b="1" i="1" dirty="0"/>
          </a:p>
        </p:txBody>
      </p:sp>
      <p:sp>
        <p:nvSpPr>
          <p:cNvPr id="173" name="Прямоугольник 172"/>
          <p:cNvSpPr/>
          <p:nvPr/>
        </p:nvSpPr>
        <p:spPr>
          <a:xfrm>
            <a:off x="3643306" y="392178"/>
            <a:ext cx="489736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Если:   Х</a:t>
            </a:r>
            <a:r>
              <a:rPr lang="ru-RU" sz="1400" dirty="0" smtClean="0"/>
              <a:t>2</a:t>
            </a:r>
            <a:r>
              <a:rPr lang="ru-RU" dirty="0" smtClean="0"/>
              <a:t> Х</a:t>
            </a:r>
            <a:r>
              <a:rPr lang="ru-RU" sz="1400" dirty="0" smtClean="0"/>
              <a:t>1</a:t>
            </a:r>
            <a:r>
              <a:rPr lang="ru-RU" dirty="0" smtClean="0"/>
              <a:t> Х</a:t>
            </a:r>
            <a:r>
              <a:rPr lang="ru-RU" sz="1400" dirty="0" smtClean="0"/>
              <a:t>0  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ru-RU" sz="1400" dirty="0" smtClean="0"/>
              <a:t>  </a:t>
            </a:r>
            <a:r>
              <a:rPr lang="ru-RU" dirty="0" smtClean="0"/>
              <a:t>Х</a:t>
            </a:r>
            <a:r>
              <a:rPr lang="ru-RU" sz="1400" dirty="0" smtClean="0"/>
              <a:t>3 </a:t>
            </a:r>
            <a:endParaRPr lang="ru-RU" sz="1600" i="1" dirty="0" smtClean="0"/>
          </a:p>
          <a:p>
            <a:r>
              <a:rPr lang="ru-RU" sz="1400" dirty="0" smtClean="0"/>
              <a:t>              </a:t>
            </a:r>
            <a:r>
              <a:rPr lang="ru-RU" dirty="0" smtClean="0"/>
              <a:t>   0   1   1</a:t>
            </a:r>
            <a:r>
              <a:rPr lang="en-GB" dirty="0" smtClean="0"/>
              <a:t>  </a:t>
            </a:r>
            <a:r>
              <a:rPr lang="kk-KZ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0   </a:t>
            </a:r>
            <a:r>
              <a:rPr lang="ru-RU" dirty="0" smtClean="0"/>
              <a:t>0</a:t>
            </a:r>
            <a:r>
              <a:rPr lang="en-GB" dirty="0" smtClean="0"/>
              <a:t>  </a:t>
            </a:r>
            <a:r>
              <a:rPr lang="ru-RU" dirty="0" smtClean="0"/>
              <a:t> </a:t>
            </a:r>
            <a:r>
              <a:rPr lang="en-GB" dirty="0" smtClean="0"/>
              <a:t>- </a:t>
            </a:r>
            <a:r>
              <a:rPr lang="ru-RU" b="1" dirty="0" smtClean="0"/>
              <a:t>4-я</a:t>
            </a:r>
            <a:r>
              <a:rPr lang="ru-RU" dirty="0" smtClean="0"/>
              <a:t> строчка</a:t>
            </a:r>
            <a:r>
              <a:rPr lang="en-GB" dirty="0" smtClean="0"/>
              <a:t> </a:t>
            </a:r>
            <a:r>
              <a:rPr lang="kk-KZ" dirty="0" smtClean="0"/>
              <a:t>ТИ </a:t>
            </a:r>
            <a:r>
              <a:rPr lang="en-GB" dirty="0" smtClean="0"/>
              <a:t>(</a:t>
            </a:r>
            <a:r>
              <a:rPr lang="kk-KZ" dirty="0" smtClean="0"/>
              <a:t>вход 3</a:t>
            </a:r>
            <a:r>
              <a:rPr lang="en-GB" dirty="0" smtClean="0"/>
              <a:t>)</a:t>
            </a:r>
            <a:endParaRPr lang="kk-KZ" dirty="0" smtClean="0"/>
          </a:p>
          <a:p>
            <a:r>
              <a:rPr lang="kk-KZ" dirty="0" smtClean="0"/>
              <a:t>              0</a:t>
            </a:r>
            <a:r>
              <a:rPr lang="ru-RU" dirty="0" smtClean="0"/>
              <a:t>   1   1   </a:t>
            </a:r>
            <a:r>
              <a:rPr lang="ru-RU" dirty="0" smtClean="0">
                <a:solidFill>
                  <a:srgbClr val="C00000"/>
                </a:solidFill>
              </a:rPr>
              <a:t>1</a:t>
            </a:r>
            <a:r>
              <a:rPr lang="ru-RU" dirty="0" smtClean="0"/>
              <a:t>   1  - </a:t>
            </a:r>
            <a:r>
              <a:rPr lang="ru-RU" b="1" dirty="0" smtClean="0"/>
              <a:t>12-я</a:t>
            </a:r>
            <a:r>
              <a:rPr lang="ru-RU" dirty="0" smtClean="0"/>
              <a:t> строчка ТИ (вход 11) </a:t>
            </a:r>
          </a:p>
          <a:p>
            <a:r>
              <a:rPr lang="ru-RU" sz="1200" i="1" dirty="0" smtClean="0"/>
              <a:t>                                                                       </a:t>
            </a:r>
            <a:endParaRPr lang="kk-KZ" sz="1200" i="1" dirty="0" smtClean="0"/>
          </a:p>
        </p:txBody>
      </p:sp>
      <p:sp>
        <p:nvSpPr>
          <p:cNvPr id="174" name="TextBox 173"/>
          <p:cNvSpPr txBox="1"/>
          <p:nvPr/>
        </p:nvSpPr>
        <p:spPr>
          <a:xfrm>
            <a:off x="5297060" y="1285860"/>
            <a:ext cx="1989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 </a:t>
            </a:r>
            <a:r>
              <a:rPr lang="kk-KZ" dirty="0" smtClean="0"/>
              <a:t>и Х</a:t>
            </a:r>
            <a:r>
              <a:rPr lang="kk-KZ" sz="1600" dirty="0" smtClean="0"/>
              <a:t>3</a:t>
            </a:r>
            <a:r>
              <a:rPr lang="kk-KZ" dirty="0" smtClean="0"/>
              <a:t> совпадают</a:t>
            </a:r>
            <a:endParaRPr lang="ru-RU" dirty="0"/>
          </a:p>
        </p:txBody>
      </p:sp>
      <p:sp>
        <p:nvSpPr>
          <p:cNvPr id="175" name="TextBox 174"/>
          <p:cNvSpPr txBox="1"/>
          <p:nvPr/>
        </p:nvSpPr>
        <p:spPr>
          <a:xfrm>
            <a:off x="4786314" y="1643050"/>
            <a:ext cx="324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 вход Х</a:t>
            </a:r>
            <a:r>
              <a:rPr lang="ru-RU" sz="1400" dirty="0" smtClean="0">
                <a:solidFill>
                  <a:srgbClr val="C00000"/>
                </a:solidFill>
              </a:rPr>
              <a:t>3</a:t>
            </a:r>
            <a:r>
              <a:rPr lang="ru-RU" dirty="0" smtClean="0">
                <a:solidFill>
                  <a:srgbClr val="C00000"/>
                </a:solidFill>
              </a:rPr>
              <a:t> подаем значение Х</a:t>
            </a:r>
            <a:r>
              <a:rPr lang="ru-RU" sz="1400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77" name="Прямоугольник 176"/>
          <p:cNvSpPr/>
          <p:nvPr/>
        </p:nvSpPr>
        <p:spPr>
          <a:xfrm>
            <a:off x="3857620" y="2071678"/>
            <a:ext cx="489736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Если:   Х</a:t>
            </a:r>
            <a:r>
              <a:rPr lang="ru-RU" sz="1400" dirty="0" smtClean="0"/>
              <a:t>2</a:t>
            </a:r>
            <a:r>
              <a:rPr lang="ru-RU" dirty="0" smtClean="0"/>
              <a:t> Х</a:t>
            </a:r>
            <a:r>
              <a:rPr lang="ru-RU" sz="1400" dirty="0" smtClean="0"/>
              <a:t>1</a:t>
            </a:r>
            <a:r>
              <a:rPr lang="ru-RU" dirty="0" smtClean="0"/>
              <a:t> Х</a:t>
            </a:r>
            <a:r>
              <a:rPr lang="ru-RU" sz="1400" dirty="0" smtClean="0"/>
              <a:t>0  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ru-RU" sz="1400" dirty="0" smtClean="0"/>
              <a:t>  </a:t>
            </a:r>
            <a:r>
              <a:rPr lang="ru-RU" dirty="0" smtClean="0"/>
              <a:t>Х</a:t>
            </a:r>
            <a:r>
              <a:rPr lang="ru-RU" sz="1400" dirty="0" smtClean="0"/>
              <a:t>3 </a:t>
            </a:r>
            <a:endParaRPr lang="ru-RU" sz="1600" i="1" dirty="0" smtClean="0"/>
          </a:p>
          <a:p>
            <a:r>
              <a:rPr lang="ru-RU" sz="1400" dirty="0" smtClean="0"/>
              <a:t>              </a:t>
            </a:r>
            <a:r>
              <a:rPr lang="ru-RU" dirty="0" smtClean="0"/>
              <a:t>   1   0   0</a:t>
            </a:r>
            <a:r>
              <a:rPr lang="en-GB" dirty="0" smtClean="0"/>
              <a:t>  </a:t>
            </a:r>
            <a:r>
              <a:rPr lang="kk-KZ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1   </a:t>
            </a:r>
            <a:r>
              <a:rPr lang="ru-RU" dirty="0" smtClean="0"/>
              <a:t>0</a:t>
            </a:r>
            <a:r>
              <a:rPr lang="en-GB" dirty="0" smtClean="0"/>
              <a:t>  </a:t>
            </a:r>
            <a:r>
              <a:rPr lang="ru-RU" dirty="0" smtClean="0"/>
              <a:t> </a:t>
            </a:r>
            <a:r>
              <a:rPr lang="en-GB" dirty="0" smtClean="0"/>
              <a:t>- </a:t>
            </a:r>
            <a:r>
              <a:rPr lang="ru-RU" b="1" dirty="0" smtClean="0"/>
              <a:t>5-я</a:t>
            </a:r>
            <a:r>
              <a:rPr lang="ru-RU" dirty="0" smtClean="0"/>
              <a:t> строчка</a:t>
            </a:r>
            <a:r>
              <a:rPr lang="en-GB" dirty="0" smtClean="0"/>
              <a:t> </a:t>
            </a:r>
            <a:r>
              <a:rPr lang="kk-KZ" dirty="0" smtClean="0"/>
              <a:t>ТИ </a:t>
            </a:r>
            <a:r>
              <a:rPr lang="en-GB" dirty="0" smtClean="0"/>
              <a:t>(</a:t>
            </a:r>
            <a:r>
              <a:rPr lang="kk-KZ" dirty="0" smtClean="0"/>
              <a:t>вход 4</a:t>
            </a:r>
            <a:r>
              <a:rPr lang="en-GB" dirty="0" smtClean="0"/>
              <a:t>)</a:t>
            </a:r>
            <a:endParaRPr lang="kk-KZ" dirty="0" smtClean="0"/>
          </a:p>
          <a:p>
            <a:r>
              <a:rPr lang="kk-KZ" dirty="0" smtClean="0"/>
              <a:t>              1</a:t>
            </a:r>
            <a:r>
              <a:rPr lang="ru-RU" dirty="0" smtClean="0"/>
              <a:t>   0   0   </a:t>
            </a:r>
            <a:r>
              <a:rPr lang="ru-RU" dirty="0" smtClean="0">
                <a:solidFill>
                  <a:srgbClr val="C00000"/>
                </a:solidFill>
              </a:rPr>
              <a:t>0</a:t>
            </a:r>
            <a:r>
              <a:rPr lang="ru-RU" dirty="0" smtClean="0"/>
              <a:t>   1  - </a:t>
            </a:r>
            <a:r>
              <a:rPr lang="ru-RU" b="1" dirty="0" smtClean="0"/>
              <a:t>13-я</a:t>
            </a:r>
            <a:r>
              <a:rPr lang="ru-RU" dirty="0" smtClean="0"/>
              <a:t> строчка ТИ (вход 12) </a:t>
            </a:r>
          </a:p>
          <a:p>
            <a:r>
              <a:rPr lang="ru-RU" sz="1200" i="1" dirty="0" smtClean="0"/>
              <a:t>                                                                       </a:t>
            </a:r>
            <a:endParaRPr lang="kk-KZ" sz="1200" i="1" dirty="0" smtClean="0"/>
          </a:p>
        </p:txBody>
      </p:sp>
      <p:cxnSp>
        <p:nvCxnSpPr>
          <p:cNvPr id="179" name="Прямая соединительная линия 178"/>
          <p:cNvCxnSpPr/>
          <p:nvPr/>
        </p:nvCxnSpPr>
        <p:spPr>
          <a:xfrm rot="5400000">
            <a:off x="4751389" y="892157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Прямая соединительная линия 180"/>
          <p:cNvCxnSpPr/>
          <p:nvPr/>
        </p:nvCxnSpPr>
        <p:spPr>
          <a:xfrm rot="5400000">
            <a:off x="5037141" y="2463793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181"/>
          <p:cNvSpPr txBox="1"/>
          <p:nvPr/>
        </p:nvSpPr>
        <p:spPr>
          <a:xfrm>
            <a:off x="4643438" y="3357562"/>
            <a:ext cx="324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 вход Х</a:t>
            </a:r>
            <a:r>
              <a:rPr lang="ru-RU" sz="1400" dirty="0" smtClean="0">
                <a:solidFill>
                  <a:srgbClr val="C00000"/>
                </a:solidFill>
              </a:rPr>
              <a:t>4</a:t>
            </a:r>
            <a:r>
              <a:rPr lang="ru-RU" dirty="0" smtClean="0">
                <a:solidFill>
                  <a:srgbClr val="C00000"/>
                </a:solidFill>
              </a:rPr>
              <a:t> подаем значение Х</a:t>
            </a:r>
            <a:r>
              <a:rPr lang="ru-RU" sz="1400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5643570" y="3000372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инверсия</a:t>
            </a:r>
            <a:endParaRPr lang="ru-RU" dirty="0"/>
          </a:p>
        </p:txBody>
      </p:sp>
      <p:cxnSp>
        <p:nvCxnSpPr>
          <p:cNvPr id="185" name="Прямая соединительная линия 184"/>
          <p:cNvCxnSpPr/>
          <p:nvPr/>
        </p:nvCxnSpPr>
        <p:spPr>
          <a:xfrm>
            <a:off x="7500958" y="3427412"/>
            <a:ext cx="214314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Прямоугольник 185"/>
          <p:cNvSpPr/>
          <p:nvPr/>
        </p:nvSpPr>
        <p:spPr>
          <a:xfrm>
            <a:off x="3857620" y="3749764"/>
            <a:ext cx="489736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Если:   Х</a:t>
            </a:r>
            <a:r>
              <a:rPr lang="ru-RU" sz="1400" dirty="0" smtClean="0"/>
              <a:t>2</a:t>
            </a:r>
            <a:r>
              <a:rPr lang="ru-RU" dirty="0" smtClean="0"/>
              <a:t> Х</a:t>
            </a:r>
            <a:r>
              <a:rPr lang="ru-RU" sz="1400" dirty="0" smtClean="0"/>
              <a:t>1</a:t>
            </a:r>
            <a:r>
              <a:rPr lang="ru-RU" dirty="0" smtClean="0"/>
              <a:t> Х</a:t>
            </a:r>
            <a:r>
              <a:rPr lang="ru-RU" sz="1400" dirty="0" smtClean="0"/>
              <a:t>0  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ru-RU" sz="1400" dirty="0" smtClean="0"/>
              <a:t>  </a:t>
            </a:r>
            <a:r>
              <a:rPr lang="ru-RU" dirty="0" smtClean="0"/>
              <a:t>Х</a:t>
            </a:r>
            <a:r>
              <a:rPr lang="ru-RU" sz="1400" dirty="0" smtClean="0"/>
              <a:t>3 </a:t>
            </a:r>
            <a:endParaRPr lang="ru-RU" sz="1600" i="1" dirty="0" smtClean="0"/>
          </a:p>
          <a:p>
            <a:r>
              <a:rPr lang="ru-RU" sz="1400" dirty="0" smtClean="0"/>
              <a:t>              </a:t>
            </a:r>
            <a:r>
              <a:rPr lang="ru-RU" dirty="0" smtClean="0"/>
              <a:t>   1   0   1</a:t>
            </a:r>
            <a:r>
              <a:rPr lang="en-GB" dirty="0" smtClean="0"/>
              <a:t>  </a:t>
            </a:r>
            <a:r>
              <a:rPr lang="kk-KZ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0   </a:t>
            </a:r>
            <a:r>
              <a:rPr lang="ru-RU" dirty="0" smtClean="0"/>
              <a:t>0</a:t>
            </a:r>
            <a:r>
              <a:rPr lang="en-GB" dirty="0" smtClean="0"/>
              <a:t>  </a:t>
            </a:r>
            <a:r>
              <a:rPr lang="ru-RU" dirty="0" smtClean="0"/>
              <a:t> </a:t>
            </a:r>
            <a:r>
              <a:rPr lang="en-GB" dirty="0" smtClean="0"/>
              <a:t>- </a:t>
            </a:r>
            <a:r>
              <a:rPr lang="ru-RU" b="1" dirty="0" smtClean="0"/>
              <a:t>6-я</a:t>
            </a:r>
            <a:r>
              <a:rPr lang="ru-RU" dirty="0" smtClean="0"/>
              <a:t> строчка</a:t>
            </a:r>
            <a:r>
              <a:rPr lang="en-GB" dirty="0" smtClean="0"/>
              <a:t> </a:t>
            </a:r>
            <a:r>
              <a:rPr lang="kk-KZ" dirty="0" smtClean="0"/>
              <a:t>ТИ </a:t>
            </a:r>
            <a:r>
              <a:rPr lang="en-GB" dirty="0" smtClean="0"/>
              <a:t>(</a:t>
            </a:r>
            <a:r>
              <a:rPr lang="kk-KZ" dirty="0" smtClean="0"/>
              <a:t>вход 5 </a:t>
            </a:r>
            <a:r>
              <a:rPr lang="en-GB" dirty="0" smtClean="0"/>
              <a:t>)</a:t>
            </a:r>
            <a:endParaRPr lang="kk-KZ" dirty="0" smtClean="0"/>
          </a:p>
          <a:p>
            <a:r>
              <a:rPr lang="kk-KZ" dirty="0" smtClean="0"/>
              <a:t>              1</a:t>
            </a:r>
            <a:r>
              <a:rPr lang="ru-RU" dirty="0" smtClean="0"/>
              <a:t>   0   1   </a:t>
            </a:r>
            <a:r>
              <a:rPr lang="ru-RU" dirty="0" smtClean="0">
                <a:solidFill>
                  <a:srgbClr val="C00000"/>
                </a:solidFill>
              </a:rPr>
              <a:t>1</a:t>
            </a:r>
            <a:r>
              <a:rPr lang="ru-RU" dirty="0" smtClean="0"/>
              <a:t>   1  - </a:t>
            </a:r>
            <a:r>
              <a:rPr lang="ru-RU" b="1" dirty="0" smtClean="0"/>
              <a:t>14-я</a:t>
            </a:r>
            <a:r>
              <a:rPr lang="ru-RU" dirty="0" smtClean="0"/>
              <a:t> строчка ТИ (вход 13) </a:t>
            </a:r>
          </a:p>
          <a:p>
            <a:r>
              <a:rPr lang="ru-RU" sz="1200" i="1" dirty="0" smtClean="0"/>
              <a:t>                                                                       </a:t>
            </a:r>
            <a:endParaRPr lang="kk-KZ" sz="1200" i="1" dirty="0" smtClean="0"/>
          </a:p>
        </p:txBody>
      </p:sp>
      <p:sp>
        <p:nvSpPr>
          <p:cNvPr id="189" name="TextBox 188"/>
          <p:cNvSpPr txBox="1"/>
          <p:nvPr/>
        </p:nvSpPr>
        <p:spPr>
          <a:xfrm>
            <a:off x="2143108" y="4214818"/>
            <a:ext cx="1989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 </a:t>
            </a:r>
            <a:r>
              <a:rPr lang="kk-KZ" dirty="0" smtClean="0"/>
              <a:t>и Х</a:t>
            </a:r>
            <a:r>
              <a:rPr lang="kk-KZ" sz="1600" dirty="0" smtClean="0"/>
              <a:t>3</a:t>
            </a:r>
            <a:r>
              <a:rPr lang="kk-KZ" dirty="0" smtClean="0"/>
              <a:t> совпадают</a:t>
            </a:r>
            <a:endParaRPr lang="ru-RU" dirty="0"/>
          </a:p>
        </p:txBody>
      </p:sp>
      <p:sp>
        <p:nvSpPr>
          <p:cNvPr id="190" name="TextBox 189"/>
          <p:cNvSpPr txBox="1"/>
          <p:nvPr/>
        </p:nvSpPr>
        <p:spPr>
          <a:xfrm>
            <a:off x="1357290" y="4429132"/>
            <a:ext cx="324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 вход Х</a:t>
            </a:r>
            <a:r>
              <a:rPr lang="ru-RU" sz="1400" dirty="0" smtClean="0">
                <a:solidFill>
                  <a:srgbClr val="C00000"/>
                </a:solidFill>
              </a:rPr>
              <a:t>5</a:t>
            </a:r>
            <a:r>
              <a:rPr lang="ru-RU" dirty="0" smtClean="0">
                <a:solidFill>
                  <a:srgbClr val="C00000"/>
                </a:solidFill>
              </a:rPr>
              <a:t> подаем значение Х</a:t>
            </a:r>
            <a:r>
              <a:rPr lang="ru-RU" sz="1400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cxnSp>
        <p:nvCxnSpPr>
          <p:cNvPr id="192" name="Прямая со стрелкой 191"/>
          <p:cNvCxnSpPr/>
          <p:nvPr/>
        </p:nvCxnSpPr>
        <p:spPr>
          <a:xfrm>
            <a:off x="4000496" y="4429132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Прямоугольник 195"/>
          <p:cNvSpPr/>
          <p:nvPr/>
        </p:nvSpPr>
        <p:spPr>
          <a:xfrm>
            <a:off x="71406" y="4892772"/>
            <a:ext cx="426257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2</a:t>
            </a:r>
            <a:r>
              <a:rPr lang="ru-RU" dirty="0" smtClean="0"/>
              <a:t> Х</a:t>
            </a:r>
            <a:r>
              <a:rPr lang="ru-RU" sz="1400" dirty="0" smtClean="0"/>
              <a:t>1</a:t>
            </a:r>
            <a:r>
              <a:rPr lang="ru-RU" dirty="0" smtClean="0"/>
              <a:t> Х</a:t>
            </a:r>
            <a:r>
              <a:rPr lang="ru-RU" sz="1400" dirty="0" smtClean="0"/>
              <a:t>0  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ru-RU" sz="1400" dirty="0" smtClean="0"/>
              <a:t>  </a:t>
            </a:r>
            <a:r>
              <a:rPr lang="ru-RU" dirty="0" smtClean="0"/>
              <a:t>Х</a:t>
            </a:r>
            <a:r>
              <a:rPr lang="ru-RU" sz="1400" dirty="0" smtClean="0"/>
              <a:t>3 </a:t>
            </a:r>
            <a:endParaRPr lang="ru-RU" sz="1600" i="1" dirty="0" smtClean="0"/>
          </a:p>
          <a:p>
            <a:r>
              <a:rPr lang="ru-RU" sz="1400" dirty="0" smtClean="0"/>
              <a:t> </a:t>
            </a:r>
            <a:r>
              <a:rPr lang="ru-RU" dirty="0" smtClean="0"/>
              <a:t>1   1   0</a:t>
            </a:r>
            <a:r>
              <a:rPr lang="en-GB" dirty="0" smtClean="0"/>
              <a:t>  </a:t>
            </a:r>
            <a:r>
              <a:rPr lang="kk-KZ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0   </a:t>
            </a:r>
            <a:r>
              <a:rPr lang="ru-RU" dirty="0" smtClean="0"/>
              <a:t>0</a:t>
            </a:r>
            <a:r>
              <a:rPr lang="en-GB" dirty="0" smtClean="0"/>
              <a:t>  </a:t>
            </a:r>
            <a:r>
              <a:rPr lang="ru-RU" dirty="0" smtClean="0"/>
              <a:t> </a:t>
            </a:r>
            <a:r>
              <a:rPr lang="en-GB" dirty="0" smtClean="0"/>
              <a:t>- </a:t>
            </a:r>
            <a:r>
              <a:rPr lang="ru-RU" b="1" dirty="0" smtClean="0"/>
              <a:t>7-я</a:t>
            </a:r>
            <a:r>
              <a:rPr lang="ru-RU" dirty="0" smtClean="0"/>
              <a:t> строчка</a:t>
            </a:r>
            <a:r>
              <a:rPr lang="en-GB" dirty="0" smtClean="0"/>
              <a:t> </a:t>
            </a:r>
            <a:r>
              <a:rPr lang="kk-KZ" dirty="0" smtClean="0"/>
              <a:t>ТИ </a:t>
            </a:r>
            <a:r>
              <a:rPr lang="en-GB" dirty="0" smtClean="0"/>
              <a:t>(</a:t>
            </a:r>
            <a:r>
              <a:rPr lang="kk-KZ" dirty="0" smtClean="0"/>
              <a:t>вход 6 </a:t>
            </a:r>
            <a:r>
              <a:rPr lang="en-GB" dirty="0" smtClean="0"/>
              <a:t>)</a:t>
            </a:r>
            <a:endParaRPr lang="kk-KZ" dirty="0" smtClean="0"/>
          </a:p>
          <a:p>
            <a:r>
              <a:rPr lang="kk-KZ" dirty="0" smtClean="0"/>
              <a:t> 1</a:t>
            </a:r>
            <a:r>
              <a:rPr lang="ru-RU" dirty="0" smtClean="0"/>
              <a:t>   1   0   </a:t>
            </a:r>
            <a:r>
              <a:rPr lang="ru-RU" dirty="0" smtClean="0">
                <a:solidFill>
                  <a:srgbClr val="C00000"/>
                </a:solidFill>
              </a:rPr>
              <a:t>1</a:t>
            </a:r>
            <a:r>
              <a:rPr lang="ru-RU" dirty="0" smtClean="0"/>
              <a:t>   1  - </a:t>
            </a:r>
            <a:r>
              <a:rPr lang="ru-RU" b="1" dirty="0" smtClean="0"/>
              <a:t>15-я</a:t>
            </a:r>
            <a:r>
              <a:rPr lang="ru-RU" dirty="0" smtClean="0"/>
              <a:t> строчка ТИ (вход 14) </a:t>
            </a:r>
          </a:p>
          <a:p>
            <a:r>
              <a:rPr lang="ru-RU" sz="1200" i="1" dirty="0" smtClean="0"/>
              <a:t>                                                                       </a:t>
            </a:r>
            <a:endParaRPr lang="kk-KZ" sz="1200" i="1" dirty="0" smtClean="0"/>
          </a:p>
        </p:txBody>
      </p:sp>
      <p:sp>
        <p:nvSpPr>
          <p:cNvPr id="197" name="Прямоугольник 196"/>
          <p:cNvSpPr/>
          <p:nvPr/>
        </p:nvSpPr>
        <p:spPr>
          <a:xfrm>
            <a:off x="4738579" y="4857760"/>
            <a:ext cx="420967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2</a:t>
            </a:r>
            <a:r>
              <a:rPr lang="ru-RU" dirty="0" smtClean="0"/>
              <a:t> Х</a:t>
            </a:r>
            <a:r>
              <a:rPr lang="ru-RU" sz="1400" dirty="0" smtClean="0"/>
              <a:t>1</a:t>
            </a:r>
            <a:r>
              <a:rPr lang="ru-RU" dirty="0" smtClean="0"/>
              <a:t> Х</a:t>
            </a:r>
            <a:r>
              <a:rPr lang="ru-RU" sz="1400" dirty="0" smtClean="0"/>
              <a:t>0  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ru-RU" sz="1400" dirty="0" smtClean="0"/>
              <a:t>  </a:t>
            </a:r>
            <a:r>
              <a:rPr lang="ru-RU" dirty="0" smtClean="0"/>
              <a:t>Х</a:t>
            </a:r>
            <a:r>
              <a:rPr lang="ru-RU" sz="1400" dirty="0" smtClean="0"/>
              <a:t>3 </a:t>
            </a:r>
            <a:endParaRPr lang="ru-RU" sz="1600" i="1" dirty="0" smtClean="0"/>
          </a:p>
          <a:p>
            <a:r>
              <a:rPr lang="ru-RU" sz="1400" dirty="0" smtClean="0"/>
              <a:t> </a:t>
            </a:r>
            <a:r>
              <a:rPr lang="ru-RU" dirty="0" smtClean="0"/>
              <a:t>1   1   1</a:t>
            </a:r>
            <a:r>
              <a:rPr lang="en-GB" dirty="0" smtClean="0"/>
              <a:t>  </a:t>
            </a:r>
            <a:r>
              <a:rPr lang="kk-KZ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1   </a:t>
            </a:r>
            <a:r>
              <a:rPr lang="ru-RU" dirty="0" smtClean="0"/>
              <a:t>0</a:t>
            </a:r>
            <a:r>
              <a:rPr lang="en-GB" dirty="0" smtClean="0"/>
              <a:t>  </a:t>
            </a:r>
            <a:r>
              <a:rPr lang="ru-RU" dirty="0" smtClean="0"/>
              <a:t> </a:t>
            </a:r>
            <a:r>
              <a:rPr lang="en-GB" dirty="0" smtClean="0"/>
              <a:t>- </a:t>
            </a:r>
            <a:r>
              <a:rPr lang="ru-RU" b="1" dirty="0" smtClean="0"/>
              <a:t>8-я</a:t>
            </a:r>
            <a:r>
              <a:rPr lang="ru-RU" dirty="0" smtClean="0"/>
              <a:t> строчка</a:t>
            </a:r>
            <a:r>
              <a:rPr lang="en-GB" dirty="0" smtClean="0"/>
              <a:t> </a:t>
            </a:r>
            <a:r>
              <a:rPr lang="kk-KZ" dirty="0" smtClean="0"/>
              <a:t>ТИ </a:t>
            </a:r>
            <a:r>
              <a:rPr lang="en-GB" dirty="0" smtClean="0"/>
              <a:t>(</a:t>
            </a:r>
            <a:r>
              <a:rPr lang="kk-KZ" dirty="0" smtClean="0"/>
              <a:t>вход 7 </a:t>
            </a:r>
            <a:r>
              <a:rPr lang="en-GB" dirty="0" smtClean="0"/>
              <a:t>)</a:t>
            </a:r>
            <a:endParaRPr lang="kk-KZ" dirty="0" smtClean="0"/>
          </a:p>
          <a:p>
            <a:r>
              <a:rPr lang="kk-KZ" dirty="0" smtClean="0"/>
              <a:t> 1</a:t>
            </a:r>
            <a:r>
              <a:rPr lang="ru-RU" dirty="0" smtClean="0"/>
              <a:t>   1   1   </a:t>
            </a:r>
            <a:r>
              <a:rPr lang="ru-RU" dirty="0" smtClean="0">
                <a:solidFill>
                  <a:srgbClr val="C00000"/>
                </a:solidFill>
              </a:rPr>
              <a:t>0</a:t>
            </a:r>
            <a:r>
              <a:rPr lang="ru-RU" dirty="0" smtClean="0"/>
              <a:t>   1  - </a:t>
            </a:r>
            <a:r>
              <a:rPr lang="ru-RU" b="1" dirty="0" smtClean="0"/>
              <a:t>15-я</a:t>
            </a:r>
            <a:r>
              <a:rPr lang="ru-RU" dirty="0" smtClean="0"/>
              <a:t> строчка ТИ (вход 14) </a:t>
            </a:r>
          </a:p>
          <a:p>
            <a:r>
              <a:rPr lang="ru-RU" sz="1200" i="1" dirty="0" smtClean="0"/>
              <a:t>                                                                       </a:t>
            </a:r>
            <a:endParaRPr lang="kk-KZ" sz="1200" i="1" dirty="0" smtClean="0"/>
          </a:p>
        </p:txBody>
      </p:sp>
      <p:sp>
        <p:nvSpPr>
          <p:cNvPr id="198" name="TextBox 197"/>
          <p:cNvSpPr txBox="1"/>
          <p:nvPr/>
        </p:nvSpPr>
        <p:spPr>
          <a:xfrm>
            <a:off x="1071538" y="5845750"/>
            <a:ext cx="1989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 </a:t>
            </a:r>
            <a:r>
              <a:rPr lang="kk-KZ" dirty="0" smtClean="0"/>
              <a:t>и Х</a:t>
            </a:r>
            <a:r>
              <a:rPr lang="kk-KZ" sz="1600" dirty="0" smtClean="0"/>
              <a:t>3</a:t>
            </a:r>
            <a:r>
              <a:rPr lang="kk-KZ" dirty="0" smtClean="0"/>
              <a:t> совпадают</a:t>
            </a:r>
            <a:endParaRPr lang="ru-RU" dirty="0"/>
          </a:p>
        </p:txBody>
      </p:sp>
      <p:sp>
        <p:nvSpPr>
          <p:cNvPr id="199" name="TextBox 198"/>
          <p:cNvSpPr txBox="1"/>
          <p:nvPr/>
        </p:nvSpPr>
        <p:spPr>
          <a:xfrm>
            <a:off x="6072198" y="5715016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инверсия</a:t>
            </a:r>
            <a:endParaRPr lang="ru-RU" dirty="0"/>
          </a:p>
        </p:txBody>
      </p:sp>
      <p:grpSp>
        <p:nvGrpSpPr>
          <p:cNvPr id="206" name="Группа 205"/>
          <p:cNvGrpSpPr/>
          <p:nvPr/>
        </p:nvGrpSpPr>
        <p:grpSpPr>
          <a:xfrm>
            <a:off x="571472" y="714356"/>
            <a:ext cx="3071834" cy="3429024"/>
            <a:chOff x="571472" y="714356"/>
            <a:chExt cx="3071834" cy="3429024"/>
          </a:xfrm>
        </p:grpSpPr>
        <p:grpSp>
          <p:nvGrpSpPr>
            <p:cNvPr id="119" name="Группа 118"/>
            <p:cNvGrpSpPr/>
            <p:nvPr/>
          </p:nvGrpSpPr>
          <p:grpSpPr>
            <a:xfrm>
              <a:off x="571472" y="714356"/>
              <a:ext cx="3071834" cy="3429024"/>
              <a:chOff x="571472" y="2571744"/>
              <a:chExt cx="3071834" cy="3429024"/>
            </a:xfrm>
          </p:grpSpPr>
          <p:grpSp>
            <p:nvGrpSpPr>
              <p:cNvPr id="123" name="Группа 73"/>
              <p:cNvGrpSpPr/>
              <p:nvPr/>
            </p:nvGrpSpPr>
            <p:grpSpPr>
              <a:xfrm>
                <a:off x="571472" y="2571744"/>
                <a:ext cx="3071834" cy="3429024"/>
                <a:chOff x="71406" y="642918"/>
                <a:chExt cx="3071834" cy="3429024"/>
              </a:xfrm>
            </p:grpSpPr>
            <p:sp>
              <p:nvSpPr>
                <p:cNvPr id="131" name="Прямоугольник 130"/>
                <p:cNvSpPr/>
                <p:nvPr/>
              </p:nvSpPr>
              <p:spPr>
                <a:xfrm>
                  <a:off x="1142976" y="714356"/>
                  <a:ext cx="1785950" cy="3357586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33" name="TextBox 132"/>
                <p:cNvSpPr txBox="1"/>
                <p:nvPr/>
              </p:nvSpPr>
              <p:spPr>
                <a:xfrm>
                  <a:off x="1142976" y="2143116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5</a:t>
                  </a:r>
                  <a:endParaRPr lang="ru-RU" dirty="0"/>
                </a:p>
              </p:txBody>
            </p:sp>
            <p:sp>
              <p:nvSpPr>
                <p:cNvPr id="137" name="TextBox 136"/>
                <p:cNvSpPr txBox="1"/>
                <p:nvPr/>
              </p:nvSpPr>
              <p:spPr>
                <a:xfrm>
                  <a:off x="1142976" y="1857364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4</a:t>
                  </a:r>
                  <a:endParaRPr lang="ru-RU" dirty="0"/>
                </a:p>
              </p:txBody>
            </p:sp>
            <p:sp>
              <p:nvSpPr>
                <p:cNvPr id="138" name="TextBox 137"/>
                <p:cNvSpPr txBox="1"/>
                <p:nvPr/>
              </p:nvSpPr>
              <p:spPr>
                <a:xfrm>
                  <a:off x="1142976" y="1571612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3</a:t>
                  </a:r>
                  <a:endParaRPr lang="ru-RU" dirty="0"/>
                </a:p>
              </p:txBody>
            </p:sp>
            <p:sp>
              <p:nvSpPr>
                <p:cNvPr id="139" name="TextBox 138"/>
                <p:cNvSpPr txBox="1"/>
                <p:nvPr/>
              </p:nvSpPr>
              <p:spPr>
                <a:xfrm>
                  <a:off x="1142976" y="1285860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2</a:t>
                  </a:r>
                  <a:endParaRPr lang="ru-RU" dirty="0"/>
                </a:p>
              </p:txBody>
            </p:sp>
            <p:sp>
              <p:nvSpPr>
                <p:cNvPr id="140" name="TextBox 139"/>
                <p:cNvSpPr txBox="1"/>
                <p:nvPr/>
              </p:nvSpPr>
              <p:spPr>
                <a:xfrm>
                  <a:off x="1142976" y="1000108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1</a:t>
                  </a:r>
                  <a:endParaRPr lang="ru-RU" dirty="0"/>
                </a:p>
              </p:txBody>
            </p:sp>
            <p:sp>
              <p:nvSpPr>
                <p:cNvPr id="141" name="TextBox 140"/>
                <p:cNvSpPr txBox="1"/>
                <p:nvPr/>
              </p:nvSpPr>
              <p:spPr>
                <a:xfrm>
                  <a:off x="1142976" y="714356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0</a:t>
                  </a:r>
                  <a:endParaRPr lang="ru-RU" dirty="0"/>
                </a:p>
              </p:txBody>
            </p:sp>
            <p:sp>
              <p:nvSpPr>
                <p:cNvPr id="142" name="TextBox 141"/>
                <p:cNvSpPr txBox="1"/>
                <p:nvPr/>
              </p:nvSpPr>
              <p:spPr>
                <a:xfrm>
                  <a:off x="1142976" y="2714620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7</a:t>
                  </a:r>
                  <a:endParaRPr lang="ru-RU" dirty="0"/>
                </a:p>
              </p:txBody>
            </p:sp>
            <p:sp>
              <p:nvSpPr>
                <p:cNvPr id="143" name="TextBox 142"/>
                <p:cNvSpPr txBox="1"/>
                <p:nvPr/>
              </p:nvSpPr>
              <p:spPr>
                <a:xfrm>
                  <a:off x="1142976" y="2428868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6</a:t>
                  </a:r>
                  <a:endParaRPr lang="ru-RU" dirty="0"/>
                </a:p>
              </p:txBody>
            </p:sp>
            <p:sp>
              <p:nvSpPr>
                <p:cNvPr id="144" name="TextBox 143"/>
                <p:cNvSpPr txBox="1"/>
                <p:nvPr/>
              </p:nvSpPr>
              <p:spPr>
                <a:xfrm>
                  <a:off x="1142976" y="3643314"/>
                  <a:ext cx="4090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А</a:t>
                  </a:r>
                  <a:r>
                    <a:rPr lang="ru-RU" sz="1400" dirty="0" smtClean="0"/>
                    <a:t>2</a:t>
                  </a:r>
                  <a:endParaRPr lang="ru-RU" dirty="0"/>
                </a:p>
              </p:txBody>
            </p:sp>
            <p:sp>
              <p:nvSpPr>
                <p:cNvPr id="145" name="TextBox 144"/>
                <p:cNvSpPr txBox="1"/>
                <p:nvPr/>
              </p:nvSpPr>
              <p:spPr>
                <a:xfrm>
                  <a:off x="1142976" y="3071810"/>
                  <a:ext cx="4090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А</a:t>
                  </a:r>
                  <a:r>
                    <a:rPr lang="ru-RU" sz="1400" dirty="0" smtClean="0"/>
                    <a:t>0</a:t>
                  </a:r>
                  <a:endParaRPr lang="ru-RU" dirty="0"/>
                </a:p>
              </p:txBody>
            </p:sp>
            <p:sp>
              <p:nvSpPr>
                <p:cNvPr id="146" name="TextBox 145"/>
                <p:cNvSpPr txBox="1"/>
                <p:nvPr/>
              </p:nvSpPr>
              <p:spPr>
                <a:xfrm>
                  <a:off x="1142976" y="3357562"/>
                  <a:ext cx="4090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А</a:t>
                  </a:r>
                  <a:r>
                    <a:rPr lang="ru-RU" sz="1400" dirty="0" smtClean="0"/>
                    <a:t>1</a:t>
                  </a:r>
                  <a:endParaRPr lang="ru-RU" dirty="0"/>
                </a:p>
              </p:txBody>
            </p:sp>
            <p:cxnSp>
              <p:nvCxnSpPr>
                <p:cNvPr id="147" name="Прямая соединительная линия 146"/>
                <p:cNvCxnSpPr/>
                <p:nvPr/>
              </p:nvCxnSpPr>
              <p:spPr>
                <a:xfrm>
                  <a:off x="642910" y="1142984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Прямая соединительная линия 147"/>
                <p:cNvCxnSpPr/>
                <p:nvPr/>
              </p:nvCxnSpPr>
              <p:spPr>
                <a:xfrm>
                  <a:off x="642910" y="2000240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Прямая соединительная линия 148"/>
                <p:cNvCxnSpPr/>
                <p:nvPr/>
              </p:nvCxnSpPr>
              <p:spPr>
                <a:xfrm>
                  <a:off x="642910" y="1714488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Прямая соединительная линия 149"/>
                <p:cNvCxnSpPr/>
                <p:nvPr/>
              </p:nvCxnSpPr>
              <p:spPr>
                <a:xfrm>
                  <a:off x="642910" y="1428736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Прямая соединительная линия 150"/>
                <p:cNvCxnSpPr/>
                <p:nvPr/>
              </p:nvCxnSpPr>
              <p:spPr>
                <a:xfrm>
                  <a:off x="642910" y="857232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Прямая соединительная линия 151"/>
                <p:cNvCxnSpPr/>
                <p:nvPr/>
              </p:nvCxnSpPr>
              <p:spPr>
                <a:xfrm>
                  <a:off x="642910" y="3286124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Прямая соединительная линия 152"/>
                <p:cNvCxnSpPr/>
                <p:nvPr/>
              </p:nvCxnSpPr>
              <p:spPr>
                <a:xfrm>
                  <a:off x="642910" y="2857496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Прямая соединительная линия 153"/>
                <p:cNvCxnSpPr/>
                <p:nvPr/>
              </p:nvCxnSpPr>
              <p:spPr>
                <a:xfrm>
                  <a:off x="642910" y="2571744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Прямая соединительная линия 154"/>
                <p:cNvCxnSpPr/>
                <p:nvPr/>
              </p:nvCxnSpPr>
              <p:spPr>
                <a:xfrm>
                  <a:off x="642910" y="2357430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Прямая соединительная линия 155"/>
                <p:cNvCxnSpPr/>
                <p:nvPr/>
              </p:nvCxnSpPr>
              <p:spPr>
                <a:xfrm>
                  <a:off x="642910" y="3857628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Прямая соединительная линия 156"/>
                <p:cNvCxnSpPr/>
                <p:nvPr/>
              </p:nvCxnSpPr>
              <p:spPr>
                <a:xfrm>
                  <a:off x="642910" y="3571876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Прямая соединительная линия 157"/>
                <p:cNvCxnSpPr/>
                <p:nvPr/>
              </p:nvCxnSpPr>
              <p:spPr>
                <a:xfrm>
                  <a:off x="1142976" y="3071810"/>
                  <a:ext cx="500066" cy="1588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Прямая соединительная линия 158"/>
                <p:cNvCxnSpPr/>
                <p:nvPr/>
              </p:nvCxnSpPr>
              <p:spPr>
                <a:xfrm rot="5400000">
                  <a:off x="-34957" y="2392355"/>
                  <a:ext cx="3357586" cy="1588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Прямая соединительная линия 159"/>
                <p:cNvCxnSpPr/>
                <p:nvPr/>
              </p:nvCxnSpPr>
              <p:spPr>
                <a:xfrm rot="5400000">
                  <a:off x="750861" y="2392355"/>
                  <a:ext cx="3357586" cy="1588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1" name="TextBox 160"/>
                <p:cNvSpPr txBox="1"/>
                <p:nvPr/>
              </p:nvSpPr>
              <p:spPr>
                <a:xfrm>
                  <a:off x="1928794" y="3571876"/>
                  <a:ext cx="4812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err="1" smtClean="0"/>
                    <a:t>Мх</a:t>
                  </a:r>
                  <a:endParaRPr lang="ru-RU" dirty="0"/>
                </a:p>
              </p:txBody>
            </p:sp>
            <p:cxnSp>
              <p:nvCxnSpPr>
                <p:cNvPr id="162" name="Прямая соединительная линия 161"/>
                <p:cNvCxnSpPr/>
                <p:nvPr/>
              </p:nvCxnSpPr>
              <p:spPr>
                <a:xfrm>
                  <a:off x="2928926" y="1428736"/>
                  <a:ext cx="214314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3" name="TextBox 162"/>
                <p:cNvSpPr txBox="1"/>
                <p:nvPr/>
              </p:nvSpPr>
              <p:spPr>
                <a:xfrm>
                  <a:off x="2500298" y="1285860"/>
                  <a:ext cx="4397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dirty="0" smtClean="0"/>
                    <a:t>Y</a:t>
                  </a:r>
                  <a:r>
                    <a:rPr lang="kk-KZ" sz="1400" dirty="0" smtClean="0"/>
                    <a:t>0</a:t>
                  </a:r>
                  <a:endParaRPr lang="ru-RU" dirty="0"/>
                </a:p>
              </p:txBody>
            </p:sp>
            <p:sp>
              <p:nvSpPr>
                <p:cNvPr id="164" name="TextBox 163"/>
                <p:cNvSpPr txBox="1"/>
                <p:nvPr/>
              </p:nvSpPr>
              <p:spPr>
                <a:xfrm>
                  <a:off x="285720" y="3071810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0</a:t>
                  </a:r>
                  <a:endParaRPr lang="ru-RU" dirty="0"/>
                </a:p>
              </p:txBody>
            </p:sp>
            <p:sp>
              <p:nvSpPr>
                <p:cNvPr id="165" name="TextBox 164"/>
                <p:cNvSpPr txBox="1"/>
                <p:nvPr/>
              </p:nvSpPr>
              <p:spPr>
                <a:xfrm>
                  <a:off x="285720" y="3429000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en-GB" sz="1400" dirty="0" smtClean="0"/>
                    <a:t>1</a:t>
                  </a:r>
                  <a:endParaRPr lang="ru-RU" dirty="0"/>
                </a:p>
              </p:txBody>
            </p:sp>
            <p:sp>
              <p:nvSpPr>
                <p:cNvPr id="166" name="TextBox 165"/>
                <p:cNvSpPr txBox="1"/>
                <p:nvPr/>
              </p:nvSpPr>
              <p:spPr>
                <a:xfrm>
                  <a:off x="285720" y="3702610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en-GB" sz="1400" dirty="0" smtClean="0"/>
                    <a:t>2</a:t>
                  </a:r>
                  <a:endParaRPr lang="ru-RU" dirty="0"/>
                </a:p>
              </p:txBody>
            </p:sp>
            <p:cxnSp>
              <p:nvCxnSpPr>
                <p:cNvPr id="167" name="Скругленная соединительная линия 86"/>
                <p:cNvCxnSpPr/>
                <p:nvPr/>
              </p:nvCxnSpPr>
              <p:spPr>
                <a:xfrm>
                  <a:off x="1571604" y="928670"/>
                  <a:ext cx="1252374" cy="386838"/>
                </a:xfrm>
                <a:prstGeom prst="curvedConnector2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8" name="TextBox 167"/>
                <p:cNvSpPr txBox="1"/>
                <p:nvPr/>
              </p:nvSpPr>
              <p:spPr>
                <a:xfrm>
                  <a:off x="71406" y="642918"/>
                  <a:ext cx="63350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«</a:t>
                  </a:r>
                  <a:r>
                    <a:rPr lang="en-GB" dirty="0" smtClean="0"/>
                    <a:t>X</a:t>
                  </a:r>
                  <a:r>
                    <a:rPr lang="en-GB" sz="1400" dirty="0" smtClean="0"/>
                    <a:t>3</a:t>
                  </a:r>
                  <a:r>
                    <a:rPr lang="ru-RU" dirty="0" smtClean="0"/>
                    <a:t>»</a:t>
                  </a:r>
                  <a:endParaRPr lang="ru-RU" dirty="0"/>
                </a:p>
              </p:txBody>
            </p:sp>
          </p:grpSp>
          <p:sp>
            <p:nvSpPr>
              <p:cNvPr id="125" name="TextBox 124"/>
              <p:cNvSpPr txBox="1"/>
              <p:nvPr/>
            </p:nvSpPr>
            <p:spPr>
              <a:xfrm>
                <a:off x="571472" y="2857496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«</a:t>
                </a:r>
                <a:r>
                  <a:rPr lang="en-GB" dirty="0" smtClean="0"/>
                  <a:t>X</a:t>
                </a:r>
                <a:r>
                  <a:rPr lang="en-GB" sz="1400" dirty="0" smtClean="0"/>
                  <a:t>3</a:t>
                </a:r>
                <a:r>
                  <a:rPr lang="ru-RU" dirty="0" smtClean="0"/>
                  <a:t>»</a:t>
                </a:r>
                <a:endParaRPr lang="ru-RU" dirty="0"/>
              </a:p>
            </p:txBody>
          </p:sp>
          <p:cxnSp>
            <p:nvCxnSpPr>
              <p:cNvPr id="127" name="Прямая соединительная линия 126"/>
              <p:cNvCxnSpPr/>
              <p:nvPr/>
            </p:nvCxnSpPr>
            <p:spPr>
              <a:xfrm>
                <a:off x="785786" y="2928934"/>
                <a:ext cx="214314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Овал 128"/>
              <p:cNvSpPr/>
              <p:nvPr/>
            </p:nvSpPr>
            <p:spPr>
              <a:xfrm>
                <a:off x="1571604" y="3000372"/>
                <a:ext cx="142876" cy="142876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571472" y="3143248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«</a:t>
                </a:r>
                <a:r>
                  <a:rPr lang="en-GB" dirty="0" smtClean="0"/>
                  <a:t>X</a:t>
                </a:r>
                <a:r>
                  <a:rPr lang="en-GB" sz="1400" dirty="0" smtClean="0"/>
                  <a:t>3</a:t>
                </a:r>
                <a:r>
                  <a:rPr lang="ru-RU" dirty="0" smtClean="0"/>
                  <a:t>»</a:t>
                </a:r>
                <a:endParaRPr lang="ru-RU" dirty="0"/>
              </a:p>
            </p:txBody>
          </p:sp>
        </p:grpSp>
        <p:sp>
          <p:nvSpPr>
            <p:cNvPr id="171" name="Овал 170"/>
            <p:cNvSpPr/>
            <p:nvPr/>
          </p:nvSpPr>
          <p:spPr>
            <a:xfrm>
              <a:off x="1571604" y="1428736"/>
              <a:ext cx="142876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571472" y="1571612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</a:t>
              </a:r>
              <a:r>
                <a:rPr lang="en-GB" dirty="0" smtClean="0"/>
                <a:t>X</a:t>
              </a:r>
              <a:r>
                <a:rPr lang="en-GB" sz="1400" dirty="0" smtClean="0"/>
                <a:t>3</a:t>
              </a:r>
              <a:r>
                <a:rPr lang="ru-RU" dirty="0" smtClean="0"/>
                <a:t>»</a:t>
              </a:r>
              <a:endParaRPr lang="ru-RU" dirty="0"/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571472" y="1857364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</a:t>
              </a:r>
              <a:r>
                <a:rPr lang="en-GB" dirty="0" smtClean="0"/>
                <a:t>X</a:t>
              </a:r>
              <a:r>
                <a:rPr lang="en-GB" sz="1400" dirty="0" smtClean="0"/>
                <a:t>3</a:t>
              </a:r>
              <a:r>
                <a:rPr lang="ru-RU" dirty="0" smtClean="0"/>
                <a:t>»</a:t>
              </a:r>
              <a:endParaRPr lang="ru-RU" dirty="0"/>
            </a:p>
          </p:txBody>
        </p:sp>
        <p:cxnSp>
          <p:nvCxnSpPr>
            <p:cNvPr id="188" name="Прямая соединительная линия 187"/>
            <p:cNvCxnSpPr/>
            <p:nvPr/>
          </p:nvCxnSpPr>
          <p:spPr>
            <a:xfrm>
              <a:off x="785786" y="1928802"/>
              <a:ext cx="214314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Овал 193"/>
            <p:cNvSpPr/>
            <p:nvPr/>
          </p:nvSpPr>
          <p:spPr>
            <a:xfrm>
              <a:off x="1571604" y="2000240"/>
              <a:ext cx="142876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571472" y="2202412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</a:t>
              </a:r>
              <a:r>
                <a:rPr lang="en-GB" dirty="0" smtClean="0"/>
                <a:t>X</a:t>
              </a:r>
              <a:r>
                <a:rPr lang="en-GB" sz="1400" dirty="0" smtClean="0"/>
                <a:t>3</a:t>
              </a:r>
              <a:r>
                <a:rPr lang="ru-RU" dirty="0" smtClean="0"/>
                <a:t>»</a:t>
              </a:r>
              <a:endParaRPr lang="ru-RU" dirty="0"/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580907" y="2488164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</a:t>
              </a:r>
              <a:r>
                <a:rPr lang="en-GB" dirty="0" smtClean="0"/>
                <a:t>X</a:t>
              </a:r>
              <a:r>
                <a:rPr lang="en-GB" sz="1400" dirty="0" smtClean="0"/>
                <a:t>3</a:t>
              </a:r>
              <a:r>
                <a:rPr lang="ru-RU" dirty="0" smtClean="0"/>
                <a:t>»</a:t>
              </a:r>
              <a:endParaRPr lang="ru-RU" dirty="0"/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571472" y="2773916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</a:t>
              </a:r>
              <a:r>
                <a:rPr lang="en-GB" dirty="0" smtClean="0"/>
                <a:t>X</a:t>
              </a:r>
              <a:r>
                <a:rPr lang="en-GB" sz="1400" dirty="0" smtClean="0"/>
                <a:t>3</a:t>
              </a:r>
              <a:r>
                <a:rPr lang="ru-RU" dirty="0" smtClean="0"/>
                <a:t>»</a:t>
              </a:r>
              <a:endParaRPr lang="ru-RU" dirty="0"/>
            </a:p>
          </p:txBody>
        </p:sp>
        <p:cxnSp>
          <p:nvCxnSpPr>
            <p:cNvPr id="202" name="Прямая соединительная линия 201"/>
            <p:cNvCxnSpPr/>
            <p:nvPr/>
          </p:nvCxnSpPr>
          <p:spPr>
            <a:xfrm>
              <a:off x="785786" y="2855908"/>
              <a:ext cx="214314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3" name="TextBox 202"/>
          <p:cNvSpPr txBox="1"/>
          <p:nvPr/>
        </p:nvSpPr>
        <p:spPr>
          <a:xfrm>
            <a:off x="500034" y="6215082"/>
            <a:ext cx="324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 вход Х</a:t>
            </a:r>
            <a:r>
              <a:rPr lang="ru-RU" sz="1400" dirty="0" smtClean="0">
                <a:solidFill>
                  <a:srgbClr val="C00000"/>
                </a:solidFill>
              </a:rPr>
              <a:t>6</a:t>
            </a:r>
            <a:r>
              <a:rPr lang="ru-RU" dirty="0" smtClean="0">
                <a:solidFill>
                  <a:srgbClr val="C00000"/>
                </a:solidFill>
              </a:rPr>
              <a:t> подаем значение Х</a:t>
            </a:r>
            <a:r>
              <a:rPr lang="ru-RU" sz="1400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4857752" y="6215082"/>
            <a:ext cx="324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 вход Х</a:t>
            </a:r>
            <a:r>
              <a:rPr lang="ru-RU" sz="1400" dirty="0" smtClean="0">
                <a:solidFill>
                  <a:srgbClr val="C00000"/>
                </a:solidFill>
              </a:rPr>
              <a:t>7</a:t>
            </a:r>
            <a:r>
              <a:rPr lang="ru-RU" dirty="0" smtClean="0">
                <a:solidFill>
                  <a:srgbClr val="C00000"/>
                </a:solidFill>
              </a:rPr>
              <a:t> подаем значение Х</a:t>
            </a:r>
            <a:r>
              <a:rPr lang="ru-RU" sz="1400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cxnSp>
        <p:nvCxnSpPr>
          <p:cNvPr id="205" name="Прямая соединительная линия 204"/>
          <p:cNvCxnSpPr/>
          <p:nvPr/>
        </p:nvCxnSpPr>
        <p:spPr>
          <a:xfrm>
            <a:off x="7715272" y="6284932"/>
            <a:ext cx="214314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/>
          <p:cNvSpPr txBox="1"/>
          <p:nvPr/>
        </p:nvSpPr>
        <p:spPr>
          <a:xfrm>
            <a:off x="7072330" y="357166"/>
            <a:ext cx="16427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Выход </a:t>
            </a:r>
            <a:r>
              <a:rPr lang="en-GB" sz="2800" b="1" dirty="0" smtClean="0">
                <a:solidFill>
                  <a:srgbClr val="C00000"/>
                </a:solidFill>
              </a:rPr>
              <a:t>Y</a:t>
            </a:r>
            <a:r>
              <a:rPr lang="kk-KZ" sz="2800" b="1" dirty="0" smtClean="0">
                <a:solidFill>
                  <a:srgbClr val="C00000"/>
                </a:solidFill>
              </a:rPr>
              <a:t>1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4786314" y="785794"/>
            <a:ext cx="3440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Рассуждаем подобным образом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>
            <a:off x="500034" y="4214818"/>
            <a:ext cx="478034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Если:   Х</a:t>
            </a:r>
            <a:r>
              <a:rPr lang="ru-RU" sz="1400" dirty="0" smtClean="0"/>
              <a:t>2</a:t>
            </a:r>
            <a:r>
              <a:rPr lang="ru-RU" dirty="0" smtClean="0"/>
              <a:t> Х</a:t>
            </a:r>
            <a:r>
              <a:rPr lang="ru-RU" sz="1400" dirty="0" smtClean="0"/>
              <a:t>1</a:t>
            </a:r>
            <a:r>
              <a:rPr lang="ru-RU" dirty="0" smtClean="0"/>
              <a:t> Х</a:t>
            </a:r>
            <a:r>
              <a:rPr lang="ru-RU" sz="1400" dirty="0" smtClean="0"/>
              <a:t>0   </a:t>
            </a:r>
            <a:r>
              <a:rPr lang="en-GB" dirty="0" smtClean="0"/>
              <a:t>Y</a:t>
            </a:r>
            <a:r>
              <a:rPr lang="ru-RU" sz="1400" dirty="0" smtClean="0"/>
              <a:t>1  </a:t>
            </a:r>
            <a:r>
              <a:rPr lang="ru-RU" dirty="0" smtClean="0"/>
              <a:t>Х</a:t>
            </a:r>
            <a:r>
              <a:rPr lang="ru-RU" sz="1400" dirty="0" smtClean="0"/>
              <a:t>3 </a:t>
            </a:r>
            <a:endParaRPr lang="ru-RU" sz="1600" i="1" dirty="0" smtClean="0"/>
          </a:p>
          <a:p>
            <a:r>
              <a:rPr lang="ru-RU" sz="1400" dirty="0" smtClean="0"/>
              <a:t>              </a:t>
            </a:r>
            <a:r>
              <a:rPr lang="ru-RU" dirty="0" smtClean="0"/>
              <a:t>   0   0   0</a:t>
            </a:r>
            <a:r>
              <a:rPr lang="en-GB" dirty="0" smtClean="0"/>
              <a:t>  </a:t>
            </a:r>
            <a:r>
              <a:rPr lang="kk-KZ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0   </a:t>
            </a:r>
            <a:r>
              <a:rPr lang="ru-RU" dirty="0" smtClean="0"/>
              <a:t>0</a:t>
            </a:r>
            <a:r>
              <a:rPr lang="en-GB" dirty="0" smtClean="0"/>
              <a:t>  </a:t>
            </a:r>
            <a:r>
              <a:rPr lang="ru-RU" dirty="0" smtClean="0"/>
              <a:t> </a:t>
            </a:r>
            <a:r>
              <a:rPr lang="en-GB" dirty="0" smtClean="0"/>
              <a:t>- </a:t>
            </a:r>
            <a:r>
              <a:rPr lang="ru-RU" b="1" dirty="0" smtClean="0"/>
              <a:t>1-я</a:t>
            </a:r>
            <a:r>
              <a:rPr lang="ru-RU" dirty="0" smtClean="0"/>
              <a:t> строчка</a:t>
            </a:r>
            <a:r>
              <a:rPr lang="en-GB" dirty="0" smtClean="0"/>
              <a:t> </a:t>
            </a:r>
            <a:r>
              <a:rPr lang="kk-KZ" dirty="0" smtClean="0"/>
              <a:t>ТИ </a:t>
            </a:r>
            <a:r>
              <a:rPr lang="en-GB" dirty="0" smtClean="0"/>
              <a:t>(</a:t>
            </a:r>
            <a:r>
              <a:rPr lang="kk-KZ" dirty="0" smtClean="0"/>
              <a:t>вход 0</a:t>
            </a:r>
            <a:r>
              <a:rPr lang="en-GB" dirty="0" smtClean="0"/>
              <a:t>)</a:t>
            </a:r>
            <a:endParaRPr lang="kk-KZ" dirty="0" smtClean="0"/>
          </a:p>
          <a:p>
            <a:r>
              <a:rPr lang="kk-KZ" dirty="0" smtClean="0"/>
              <a:t>              0</a:t>
            </a:r>
            <a:r>
              <a:rPr lang="ru-RU" dirty="0" smtClean="0"/>
              <a:t>   0   0   </a:t>
            </a:r>
            <a:r>
              <a:rPr lang="ru-RU" dirty="0" smtClean="0">
                <a:solidFill>
                  <a:srgbClr val="C00000"/>
                </a:solidFill>
              </a:rPr>
              <a:t>0</a:t>
            </a:r>
            <a:r>
              <a:rPr lang="ru-RU" dirty="0" smtClean="0"/>
              <a:t>   1  - </a:t>
            </a:r>
            <a:r>
              <a:rPr lang="ru-RU" b="1" dirty="0" smtClean="0"/>
              <a:t>9-я</a:t>
            </a:r>
            <a:r>
              <a:rPr lang="ru-RU" dirty="0" smtClean="0"/>
              <a:t> строчка ТИ (вход 8) </a:t>
            </a:r>
          </a:p>
          <a:p>
            <a:r>
              <a:rPr lang="ru-RU" sz="1200" i="1" dirty="0" smtClean="0"/>
              <a:t>                                                                       </a:t>
            </a:r>
            <a:endParaRPr lang="kk-KZ" sz="1200" i="1" dirty="0" smtClean="0"/>
          </a:p>
        </p:txBody>
      </p:sp>
      <p:pic>
        <p:nvPicPr>
          <p:cNvPr id="1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3" y="1142984"/>
            <a:ext cx="2633157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8" name="TextBox 137"/>
          <p:cNvSpPr txBox="1"/>
          <p:nvPr/>
        </p:nvSpPr>
        <p:spPr>
          <a:xfrm>
            <a:off x="1500166" y="5072074"/>
            <a:ext cx="2803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 Х</a:t>
            </a:r>
            <a:r>
              <a:rPr lang="ru-RU" sz="1400" dirty="0" smtClean="0">
                <a:solidFill>
                  <a:srgbClr val="C00000"/>
                </a:solidFill>
              </a:rPr>
              <a:t>0</a:t>
            </a:r>
            <a:r>
              <a:rPr lang="ru-RU" dirty="0" smtClean="0">
                <a:solidFill>
                  <a:srgbClr val="C00000"/>
                </a:solidFill>
              </a:rPr>
              <a:t> подаем жесткий «0»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500034" y="5429264"/>
            <a:ext cx="403976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2</a:t>
            </a:r>
            <a:r>
              <a:rPr lang="ru-RU" dirty="0" smtClean="0"/>
              <a:t> Х</a:t>
            </a:r>
            <a:r>
              <a:rPr lang="ru-RU" sz="1400" dirty="0" smtClean="0"/>
              <a:t>1</a:t>
            </a:r>
            <a:r>
              <a:rPr lang="ru-RU" dirty="0" smtClean="0"/>
              <a:t> Х</a:t>
            </a:r>
            <a:r>
              <a:rPr lang="ru-RU" sz="1400" dirty="0" smtClean="0"/>
              <a:t>0   </a:t>
            </a:r>
            <a:r>
              <a:rPr lang="en-GB" dirty="0" smtClean="0"/>
              <a:t>Y</a:t>
            </a:r>
            <a:r>
              <a:rPr lang="ru-RU" sz="1400" dirty="0" smtClean="0"/>
              <a:t>1  </a:t>
            </a:r>
            <a:r>
              <a:rPr lang="ru-RU" dirty="0" smtClean="0"/>
              <a:t>Х</a:t>
            </a:r>
            <a:r>
              <a:rPr lang="ru-RU" sz="1400" dirty="0" smtClean="0"/>
              <a:t>3 </a:t>
            </a:r>
            <a:endParaRPr lang="ru-RU" sz="1600" i="1" dirty="0" smtClean="0"/>
          </a:p>
          <a:p>
            <a:r>
              <a:rPr lang="ru-RU" dirty="0" smtClean="0"/>
              <a:t>0   0   1</a:t>
            </a:r>
            <a:r>
              <a:rPr lang="en-GB" dirty="0" smtClean="0"/>
              <a:t>  </a:t>
            </a:r>
            <a:r>
              <a:rPr lang="kk-KZ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0   </a:t>
            </a:r>
            <a:r>
              <a:rPr lang="ru-RU" dirty="0" smtClean="0"/>
              <a:t>0</a:t>
            </a:r>
            <a:r>
              <a:rPr lang="en-GB" dirty="0" smtClean="0"/>
              <a:t>  </a:t>
            </a:r>
            <a:r>
              <a:rPr lang="ru-RU" dirty="0" smtClean="0"/>
              <a:t> </a:t>
            </a:r>
            <a:r>
              <a:rPr lang="en-GB" dirty="0" smtClean="0"/>
              <a:t>- </a:t>
            </a:r>
            <a:r>
              <a:rPr lang="ru-RU" b="1" dirty="0" smtClean="0"/>
              <a:t>2-я</a:t>
            </a:r>
            <a:r>
              <a:rPr lang="ru-RU" dirty="0" smtClean="0"/>
              <a:t> строчка</a:t>
            </a:r>
            <a:r>
              <a:rPr lang="en-GB" dirty="0" smtClean="0"/>
              <a:t> </a:t>
            </a:r>
            <a:r>
              <a:rPr lang="kk-KZ" dirty="0" smtClean="0"/>
              <a:t>ТИ </a:t>
            </a:r>
            <a:r>
              <a:rPr lang="en-GB" dirty="0" smtClean="0"/>
              <a:t>(</a:t>
            </a:r>
            <a:r>
              <a:rPr lang="kk-KZ" dirty="0" smtClean="0"/>
              <a:t>вход 1</a:t>
            </a:r>
            <a:r>
              <a:rPr lang="en-GB" dirty="0" smtClean="0"/>
              <a:t>)</a:t>
            </a:r>
            <a:endParaRPr lang="kk-KZ" dirty="0" smtClean="0"/>
          </a:p>
          <a:p>
            <a:r>
              <a:rPr lang="kk-KZ" dirty="0" smtClean="0"/>
              <a:t>0</a:t>
            </a:r>
            <a:r>
              <a:rPr lang="ru-RU" dirty="0" smtClean="0"/>
              <a:t>   0   1   </a:t>
            </a:r>
            <a:r>
              <a:rPr lang="ru-RU" dirty="0" smtClean="0">
                <a:solidFill>
                  <a:srgbClr val="C00000"/>
                </a:solidFill>
              </a:rPr>
              <a:t>1</a:t>
            </a:r>
            <a:r>
              <a:rPr lang="ru-RU" dirty="0" smtClean="0"/>
              <a:t>   1  - </a:t>
            </a:r>
            <a:r>
              <a:rPr lang="ru-RU" b="1" dirty="0" smtClean="0"/>
              <a:t>10-я</a:t>
            </a:r>
            <a:r>
              <a:rPr lang="ru-RU" dirty="0" smtClean="0"/>
              <a:t> строчка ТИ (вход 9) </a:t>
            </a:r>
          </a:p>
          <a:p>
            <a:r>
              <a:rPr lang="ru-RU" sz="1200" i="1" dirty="0" smtClean="0"/>
              <a:t>                                                                       </a:t>
            </a:r>
            <a:endParaRPr lang="kk-KZ" sz="1200" i="1" dirty="0" smtClean="0"/>
          </a:p>
        </p:txBody>
      </p:sp>
      <p:sp>
        <p:nvSpPr>
          <p:cNvPr id="141" name="TextBox 140"/>
          <p:cNvSpPr txBox="1"/>
          <p:nvPr/>
        </p:nvSpPr>
        <p:spPr>
          <a:xfrm>
            <a:off x="1142976" y="6357958"/>
            <a:ext cx="324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 вход Х</a:t>
            </a:r>
            <a:r>
              <a:rPr lang="ru-RU" sz="1400" dirty="0" smtClean="0">
                <a:solidFill>
                  <a:srgbClr val="C00000"/>
                </a:solidFill>
              </a:rPr>
              <a:t>1</a:t>
            </a:r>
            <a:r>
              <a:rPr lang="ru-RU" dirty="0" smtClean="0">
                <a:solidFill>
                  <a:srgbClr val="C00000"/>
                </a:solidFill>
              </a:rPr>
              <a:t> подаем значение Х</a:t>
            </a:r>
            <a:r>
              <a:rPr lang="ru-RU" sz="1400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4929190" y="5429264"/>
            <a:ext cx="415677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2</a:t>
            </a:r>
            <a:r>
              <a:rPr lang="ru-RU" dirty="0" smtClean="0"/>
              <a:t> Х</a:t>
            </a:r>
            <a:r>
              <a:rPr lang="ru-RU" sz="1400" dirty="0" smtClean="0"/>
              <a:t>1</a:t>
            </a:r>
            <a:r>
              <a:rPr lang="ru-RU" dirty="0" smtClean="0"/>
              <a:t> Х</a:t>
            </a:r>
            <a:r>
              <a:rPr lang="ru-RU" sz="1400" dirty="0" smtClean="0"/>
              <a:t>0   </a:t>
            </a:r>
            <a:r>
              <a:rPr lang="en-GB" dirty="0" smtClean="0"/>
              <a:t>Y</a:t>
            </a:r>
            <a:r>
              <a:rPr lang="ru-RU" sz="1400" dirty="0" smtClean="0"/>
              <a:t>1  </a:t>
            </a:r>
            <a:r>
              <a:rPr lang="ru-RU" dirty="0" smtClean="0"/>
              <a:t>Х</a:t>
            </a:r>
            <a:r>
              <a:rPr lang="ru-RU" sz="1400" dirty="0" smtClean="0"/>
              <a:t>3 </a:t>
            </a:r>
            <a:endParaRPr lang="ru-RU" sz="1600" i="1" dirty="0" smtClean="0"/>
          </a:p>
          <a:p>
            <a:r>
              <a:rPr lang="ru-RU" dirty="0" smtClean="0"/>
              <a:t>0   1   0</a:t>
            </a:r>
            <a:r>
              <a:rPr lang="en-GB" dirty="0" smtClean="0"/>
              <a:t>  </a:t>
            </a:r>
            <a:r>
              <a:rPr lang="kk-KZ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0   </a:t>
            </a:r>
            <a:r>
              <a:rPr lang="ru-RU" dirty="0" smtClean="0"/>
              <a:t>0</a:t>
            </a:r>
            <a:r>
              <a:rPr lang="en-GB" dirty="0" smtClean="0"/>
              <a:t>  </a:t>
            </a:r>
            <a:r>
              <a:rPr lang="ru-RU" dirty="0" smtClean="0"/>
              <a:t> </a:t>
            </a:r>
            <a:r>
              <a:rPr lang="en-GB" dirty="0" smtClean="0"/>
              <a:t>- </a:t>
            </a:r>
            <a:r>
              <a:rPr lang="ru-RU" b="1" dirty="0" smtClean="0"/>
              <a:t>3-я</a:t>
            </a:r>
            <a:r>
              <a:rPr lang="ru-RU" dirty="0" smtClean="0"/>
              <a:t> строчка</a:t>
            </a:r>
            <a:r>
              <a:rPr lang="en-GB" dirty="0" smtClean="0"/>
              <a:t> </a:t>
            </a:r>
            <a:r>
              <a:rPr lang="kk-KZ" dirty="0" smtClean="0"/>
              <a:t>ТИ </a:t>
            </a:r>
            <a:r>
              <a:rPr lang="en-GB" dirty="0" smtClean="0"/>
              <a:t>(</a:t>
            </a:r>
            <a:r>
              <a:rPr lang="kk-KZ" dirty="0" smtClean="0"/>
              <a:t>вход 2</a:t>
            </a:r>
            <a:r>
              <a:rPr lang="en-GB" dirty="0" smtClean="0"/>
              <a:t>)</a:t>
            </a:r>
            <a:endParaRPr lang="kk-KZ" dirty="0" smtClean="0"/>
          </a:p>
          <a:p>
            <a:r>
              <a:rPr lang="kk-KZ" dirty="0" smtClean="0"/>
              <a:t>0</a:t>
            </a:r>
            <a:r>
              <a:rPr lang="ru-RU" dirty="0" smtClean="0"/>
              <a:t>   0   1   </a:t>
            </a:r>
            <a:r>
              <a:rPr lang="ru-RU" dirty="0" smtClean="0">
                <a:solidFill>
                  <a:srgbClr val="C00000"/>
                </a:solidFill>
              </a:rPr>
              <a:t>1</a:t>
            </a:r>
            <a:r>
              <a:rPr lang="ru-RU" dirty="0" smtClean="0"/>
              <a:t>   1  - </a:t>
            </a:r>
            <a:r>
              <a:rPr lang="ru-RU" b="1" dirty="0" smtClean="0"/>
              <a:t>11-я</a:t>
            </a:r>
            <a:r>
              <a:rPr lang="ru-RU" dirty="0" smtClean="0"/>
              <a:t> строчка ТИ (вход 10) </a:t>
            </a:r>
          </a:p>
          <a:p>
            <a:r>
              <a:rPr lang="ru-RU" sz="1200" i="1" dirty="0" smtClean="0"/>
              <a:t>                                                                       </a:t>
            </a:r>
            <a:endParaRPr lang="kk-KZ" sz="1200" i="1" dirty="0" smtClean="0"/>
          </a:p>
        </p:txBody>
      </p:sp>
      <p:sp>
        <p:nvSpPr>
          <p:cNvPr id="143" name="TextBox 142"/>
          <p:cNvSpPr txBox="1"/>
          <p:nvPr/>
        </p:nvSpPr>
        <p:spPr>
          <a:xfrm>
            <a:off x="5286380" y="6357958"/>
            <a:ext cx="324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 вход Х</a:t>
            </a:r>
            <a:r>
              <a:rPr lang="ru-RU" sz="1400" dirty="0" smtClean="0">
                <a:solidFill>
                  <a:srgbClr val="C00000"/>
                </a:solidFill>
              </a:rPr>
              <a:t>2</a:t>
            </a:r>
            <a:r>
              <a:rPr lang="ru-RU" dirty="0" smtClean="0">
                <a:solidFill>
                  <a:srgbClr val="C00000"/>
                </a:solidFill>
              </a:rPr>
              <a:t> подаем значение Х</a:t>
            </a:r>
            <a:r>
              <a:rPr lang="ru-RU" sz="1400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grpSp>
        <p:nvGrpSpPr>
          <p:cNvPr id="146" name="Группа 145"/>
          <p:cNvGrpSpPr/>
          <p:nvPr/>
        </p:nvGrpSpPr>
        <p:grpSpPr>
          <a:xfrm>
            <a:off x="857224" y="642918"/>
            <a:ext cx="3000396" cy="3429024"/>
            <a:chOff x="857224" y="642918"/>
            <a:chExt cx="3000396" cy="3429024"/>
          </a:xfrm>
        </p:grpSpPr>
        <p:grpSp>
          <p:nvGrpSpPr>
            <p:cNvPr id="96" name="Группа 73"/>
            <p:cNvGrpSpPr/>
            <p:nvPr/>
          </p:nvGrpSpPr>
          <p:grpSpPr>
            <a:xfrm>
              <a:off x="889798" y="642918"/>
              <a:ext cx="2967822" cy="3429024"/>
              <a:chOff x="175418" y="642918"/>
              <a:chExt cx="2967822" cy="3429024"/>
            </a:xfrm>
          </p:grpSpPr>
          <p:sp>
            <p:nvSpPr>
              <p:cNvPr id="101" name="Прямоугольник 100"/>
              <p:cNvSpPr/>
              <p:nvPr/>
            </p:nvSpPr>
            <p:spPr>
              <a:xfrm>
                <a:off x="1142976" y="714356"/>
                <a:ext cx="1785950" cy="335758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1142976" y="2143116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5</a:t>
                </a:r>
                <a:endParaRPr lang="ru-RU" dirty="0"/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1142976" y="1857364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4</a:t>
                </a:r>
                <a:endParaRPr lang="ru-RU" dirty="0"/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1142976" y="1571612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3</a:t>
                </a:r>
                <a:endParaRPr lang="ru-RU" dirty="0"/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1142976" y="1285860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2</a:t>
                </a:r>
                <a:endParaRPr lang="ru-RU" dirty="0"/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1142976" y="1000108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1</a:t>
                </a:r>
                <a:endParaRPr lang="ru-RU" dirty="0"/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1142976" y="714356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0</a:t>
                </a:r>
                <a:endParaRPr lang="ru-RU" dirty="0"/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1142976" y="2714620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7</a:t>
                </a:r>
                <a:endParaRPr lang="ru-RU" dirty="0"/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1142976" y="2428868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6</a:t>
                </a:r>
                <a:endParaRPr lang="ru-RU" dirty="0"/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1142976" y="3643314"/>
                <a:ext cx="4090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А</a:t>
                </a:r>
                <a:r>
                  <a:rPr lang="ru-RU" sz="1400" dirty="0" smtClean="0"/>
                  <a:t>2</a:t>
                </a:r>
                <a:endParaRPr lang="ru-RU" dirty="0"/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1142976" y="3071810"/>
                <a:ext cx="4090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А</a:t>
                </a:r>
                <a:r>
                  <a:rPr lang="ru-RU" sz="1400" dirty="0" smtClean="0"/>
                  <a:t>0</a:t>
                </a:r>
                <a:endParaRPr lang="ru-RU" dirty="0"/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1142976" y="3357562"/>
                <a:ext cx="4090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А</a:t>
                </a:r>
                <a:r>
                  <a:rPr lang="ru-RU" sz="1400" dirty="0" smtClean="0"/>
                  <a:t>1</a:t>
                </a:r>
                <a:endParaRPr lang="ru-RU" dirty="0"/>
              </a:p>
            </p:txBody>
          </p:sp>
          <p:cxnSp>
            <p:nvCxnSpPr>
              <p:cNvPr id="113" name="Прямая соединительная линия 112"/>
              <p:cNvCxnSpPr/>
              <p:nvPr/>
            </p:nvCxnSpPr>
            <p:spPr>
              <a:xfrm>
                <a:off x="642910" y="1142984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Прямая соединительная линия 113"/>
              <p:cNvCxnSpPr/>
              <p:nvPr/>
            </p:nvCxnSpPr>
            <p:spPr>
              <a:xfrm>
                <a:off x="642910" y="2000240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Прямая соединительная линия 114"/>
              <p:cNvCxnSpPr/>
              <p:nvPr/>
            </p:nvCxnSpPr>
            <p:spPr>
              <a:xfrm>
                <a:off x="642910" y="1714488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Прямая соединительная линия 115"/>
              <p:cNvCxnSpPr/>
              <p:nvPr/>
            </p:nvCxnSpPr>
            <p:spPr>
              <a:xfrm>
                <a:off x="642910" y="1428736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Прямая соединительная линия 116"/>
              <p:cNvCxnSpPr/>
              <p:nvPr/>
            </p:nvCxnSpPr>
            <p:spPr>
              <a:xfrm>
                <a:off x="642910" y="857232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Прямая соединительная линия 117"/>
              <p:cNvCxnSpPr/>
              <p:nvPr/>
            </p:nvCxnSpPr>
            <p:spPr>
              <a:xfrm>
                <a:off x="642910" y="3286124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Прямая соединительная линия 118"/>
              <p:cNvCxnSpPr/>
              <p:nvPr/>
            </p:nvCxnSpPr>
            <p:spPr>
              <a:xfrm>
                <a:off x="642910" y="2857496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Прямая соединительная линия 119"/>
              <p:cNvCxnSpPr/>
              <p:nvPr/>
            </p:nvCxnSpPr>
            <p:spPr>
              <a:xfrm>
                <a:off x="642910" y="2571744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Прямая соединительная линия 120"/>
              <p:cNvCxnSpPr/>
              <p:nvPr/>
            </p:nvCxnSpPr>
            <p:spPr>
              <a:xfrm>
                <a:off x="642910" y="2357430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Прямая соединительная линия 121"/>
              <p:cNvCxnSpPr/>
              <p:nvPr/>
            </p:nvCxnSpPr>
            <p:spPr>
              <a:xfrm>
                <a:off x="642910" y="3857628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Прямая соединительная линия 122"/>
              <p:cNvCxnSpPr/>
              <p:nvPr/>
            </p:nvCxnSpPr>
            <p:spPr>
              <a:xfrm>
                <a:off x="642910" y="3571876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Прямая соединительная линия 123"/>
              <p:cNvCxnSpPr/>
              <p:nvPr/>
            </p:nvCxnSpPr>
            <p:spPr>
              <a:xfrm>
                <a:off x="1142976" y="3071810"/>
                <a:ext cx="500066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Прямая соединительная линия 124"/>
              <p:cNvCxnSpPr/>
              <p:nvPr/>
            </p:nvCxnSpPr>
            <p:spPr>
              <a:xfrm rot="5400000">
                <a:off x="-34957" y="2392355"/>
                <a:ext cx="3357586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Прямая соединительная линия 125"/>
              <p:cNvCxnSpPr/>
              <p:nvPr/>
            </p:nvCxnSpPr>
            <p:spPr>
              <a:xfrm rot="5400000">
                <a:off x="750861" y="2392355"/>
                <a:ext cx="3357586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7" name="TextBox 126"/>
              <p:cNvSpPr txBox="1"/>
              <p:nvPr/>
            </p:nvSpPr>
            <p:spPr>
              <a:xfrm>
                <a:off x="1928794" y="3571876"/>
                <a:ext cx="4812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err="1" smtClean="0"/>
                  <a:t>Мх</a:t>
                </a:r>
                <a:endParaRPr lang="ru-RU" dirty="0"/>
              </a:p>
            </p:txBody>
          </p:sp>
          <p:cxnSp>
            <p:nvCxnSpPr>
              <p:cNvPr id="128" name="Прямая соединительная линия 127"/>
              <p:cNvCxnSpPr/>
              <p:nvPr/>
            </p:nvCxnSpPr>
            <p:spPr>
              <a:xfrm>
                <a:off x="2928926" y="1428736"/>
                <a:ext cx="214314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TextBox 128"/>
              <p:cNvSpPr txBox="1"/>
              <p:nvPr/>
            </p:nvSpPr>
            <p:spPr>
              <a:xfrm>
                <a:off x="2500298" y="1285860"/>
                <a:ext cx="4397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kk-KZ" sz="1400" dirty="0" smtClean="0"/>
                  <a:t>1</a:t>
                </a:r>
                <a:endParaRPr lang="ru-RU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285720" y="3071810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0</a:t>
                </a:r>
                <a:endParaRPr lang="ru-RU" dirty="0"/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285720" y="3429000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en-GB" sz="1400" dirty="0" smtClean="0"/>
                  <a:t>1</a:t>
                </a:r>
                <a:endParaRPr lang="ru-RU" dirty="0"/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285720" y="3702610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en-GB" sz="1400" dirty="0" smtClean="0"/>
                  <a:t>2</a:t>
                </a:r>
                <a:endParaRPr lang="ru-RU" dirty="0"/>
              </a:p>
            </p:txBody>
          </p:sp>
          <p:cxnSp>
            <p:nvCxnSpPr>
              <p:cNvPr id="133" name="Скругленная соединительная линия 86"/>
              <p:cNvCxnSpPr/>
              <p:nvPr/>
            </p:nvCxnSpPr>
            <p:spPr>
              <a:xfrm>
                <a:off x="1571604" y="928670"/>
                <a:ext cx="1252374" cy="386838"/>
              </a:xfrm>
              <a:prstGeom prst="curved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TextBox 133"/>
              <p:cNvSpPr txBox="1"/>
              <p:nvPr/>
            </p:nvSpPr>
            <p:spPr>
              <a:xfrm>
                <a:off x="175418" y="642918"/>
                <a:ext cx="5389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«0»</a:t>
                </a:r>
                <a:endParaRPr lang="ru-RU" dirty="0"/>
              </a:p>
            </p:txBody>
          </p:sp>
        </p:grpSp>
        <p:sp>
          <p:nvSpPr>
            <p:cNvPr id="144" name="TextBox 143"/>
            <p:cNvSpPr txBox="1"/>
            <p:nvPr/>
          </p:nvSpPr>
          <p:spPr>
            <a:xfrm>
              <a:off x="857224" y="928670"/>
              <a:ext cx="6062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«Х</a:t>
              </a:r>
              <a:r>
                <a:rPr lang="ru-RU" sz="1400" dirty="0" smtClean="0"/>
                <a:t>3»</a:t>
              </a:r>
              <a:endParaRPr lang="ru-RU" dirty="0"/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857224" y="1214422"/>
              <a:ext cx="6062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«Х</a:t>
              </a:r>
              <a:r>
                <a:rPr lang="ru-RU" sz="1400" dirty="0" smtClean="0"/>
                <a:t>3»</a:t>
              </a:r>
              <a:endParaRPr lang="ru-RU" dirty="0"/>
            </a:p>
          </p:txBody>
        </p:sp>
      </p:grp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Прямоугольник 149"/>
          <p:cNvSpPr/>
          <p:nvPr/>
        </p:nvSpPr>
        <p:spPr>
          <a:xfrm>
            <a:off x="3929058" y="285728"/>
            <a:ext cx="489736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Если:   Х</a:t>
            </a:r>
            <a:r>
              <a:rPr lang="ru-RU" sz="1400" dirty="0" smtClean="0"/>
              <a:t>2</a:t>
            </a:r>
            <a:r>
              <a:rPr lang="ru-RU" dirty="0" smtClean="0"/>
              <a:t> Х</a:t>
            </a:r>
            <a:r>
              <a:rPr lang="ru-RU" sz="1400" dirty="0" smtClean="0"/>
              <a:t>1</a:t>
            </a:r>
            <a:r>
              <a:rPr lang="ru-RU" dirty="0" smtClean="0"/>
              <a:t> Х</a:t>
            </a:r>
            <a:r>
              <a:rPr lang="ru-RU" sz="1400" dirty="0" smtClean="0"/>
              <a:t>0   </a:t>
            </a:r>
            <a:r>
              <a:rPr lang="en-GB" dirty="0" smtClean="0"/>
              <a:t>Y</a:t>
            </a:r>
            <a:r>
              <a:rPr lang="ru-RU" sz="1400" dirty="0" smtClean="0"/>
              <a:t>1  </a:t>
            </a:r>
            <a:r>
              <a:rPr lang="ru-RU" dirty="0" smtClean="0"/>
              <a:t>Х</a:t>
            </a:r>
            <a:r>
              <a:rPr lang="ru-RU" sz="1400" dirty="0" smtClean="0"/>
              <a:t>3 </a:t>
            </a:r>
            <a:endParaRPr lang="ru-RU" sz="1600" i="1" dirty="0" smtClean="0"/>
          </a:p>
          <a:p>
            <a:r>
              <a:rPr lang="ru-RU" sz="1400" dirty="0" smtClean="0"/>
              <a:t>              </a:t>
            </a:r>
            <a:r>
              <a:rPr lang="ru-RU" dirty="0" smtClean="0"/>
              <a:t>   0   1  1</a:t>
            </a:r>
            <a:r>
              <a:rPr lang="en-GB" dirty="0" smtClean="0"/>
              <a:t>  </a:t>
            </a:r>
            <a:r>
              <a:rPr lang="kk-KZ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1   </a:t>
            </a:r>
            <a:r>
              <a:rPr lang="ru-RU" dirty="0" smtClean="0"/>
              <a:t>0</a:t>
            </a:r>
            <a:r>
              <a:rPr lang="en-GB" dirty="0" smtClean="0"/>
              <a:t>  </a:t>
            </a:r>
            <a:r>
              <a:rPr lang="ru-RU" dirty="0" smtClean="0"/>
              <a:t> </a:t>
            </a:r>
            <a:r>
              <a:rPr lang="en-GB" dirty="0" smtClean="0"/>
              <a:t>- </a:t>
            </a:r>
            <a:r>
              <a:rPr lang="ru-RU" b="1" dirty="0" smtClean="0"/>
              <a:t>4-я</a:t>
            </a:r>
            <a:r>
              <a:rPr lang="ru-RU" dirty="0" smtClean="0"/>
              <a:t> строчка</a:t>
            </a:r>
            <a:r>
              <a:rPr lang="en-GB" dirty="0" smtClean="0"/>
              <a:t> </a:t>
            </a:r>
            <a:r>
              <a:rPr lang="kk-KZ" dirty="0" smtClean="0"/>
              <a:t>ТИ </a:t>
            </a:r>
            <a:r>
              <a:rPr lang="en-GB" dirty="0" smtClean="0"/>
              <a:t>(</a:t>
            </a:r>
            <a:r>
              <a:rPr lang="kk-KZ" dirty="0" smtClean="0"/>
              <a:t>вход 3</a:t>
            </a:r>
            <a:r>
              <a:rPr lang="en-GB" dirty="0" smtClean="0"/>
              <a:t>)</a:t>
            </a:r>
            <a:endParaRPr lang="kk-KZ" dirty="0" smtClean="0"/>
          </a:p>
          <a:p>
            <a:r>
              <a:rPr lang="kk-KZ" dirty="0" smtClean="0"/>
              <a:t>             0</a:t>
            </a:r>
            <a:r>
              <a:rPr lang="ru-RU" dirty="0" smtClean="0"/>
              <a:t>   1   1   </a:t>
            </a:r>
            <a:r>
              <a:rPr lang="ru-RU" dirty="0" smtClean="0">
                <a:solidFill>
                  <a:srgbClr val="C00000"/>
                </a:solidFill>
              </a:rPr>
              <a:t>1</a:t>
            </a:r>
            <a:r>
              <a:rPr lang="ru-RU" dirty="0" smtClean="0"/>
              <a:t>   1  - </a:t>
            </a:r>
            <a:r>
              <a:rPr lang="ru-RU" b="1" dirty="0" smtClean="0"/>
              <a:t>12-я</a:t>
            </a:r>
            <a:r>
              <a:rPr lang="ru-RU" dirty="0" smtClean="0"/>
              <a:t> строчка ТИ (вход 11) </a:t>
            </a:r>
          </a:p>
          <a:p>
            <a:r>
              <a:rPr lang="ru-RU" sz="1200" i="1" dirty="0" smtClean="0"/>
              <a:t>                                                                       </a:t>
            </a:r>
            <a:endParaRPr lang="kk-KZ" sz="1200" i="1" dirty="0" smtClean="0"/>
          </a:p>
        </p:txBody>
      </p:sp>
      <p:sp>
        <p:nvSpPr>
          <p:cNvPr id="151" name="TextBox 150"/>
          <p:cNvSpPr txBox="1"/>
          <p:nvPr/>
        </p:nvSpPr>
        <p:spPr>
          <a:xfrm>
            <a:off x="4000496" y="1214422"/>
            <a:ext cx="2761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Т.к на обоих выходах «1», </a:t>
            </a:r>
            <a:endParaRPr lang="ru-RU" dirty="0"/>
          </a:p>
        </p:txBody>
      </p:sp>
      <p:sp>
        <p:nvSpPr>
          <p:cNvPr id="152" name="TextBox 151"/>
          <p:cNvSpPr txBox="1"/>
          <p:nvPr/>
        </p:nvSpPr>
        <p:spPr>
          <a:xfrm>
            <a:off x="5000628" y="1500174"/>
            <a:ext cx="3300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 вход Х</a:t>
            </a:r>
            <a:r>
              <a:rPr lang="ru-RU" sz="1400" dirty="0" smtClean="0">
                <a:solidFill>
                  <a:srgbClr val="C00000"/>
                </a:solidFill>
              </a:rPr>
              <a:t>3</a:t>
            </a:r>
            <a:r>
              <a:rPr lang="ru-RU" dirty="0" smtClean="0">
                <a:solidFill>
                  <a:srgbClr val="C00000"/>
                </a:solidFill>
              </a:rPr>
              <a:t> подаем жесткую «1»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54" name="Прямоугольник 153"/>
          <p:cNvSpPr/>
          <p:nvPr/>
        </p:nvSpPr>
        <p:spPr>
          <a:xfrm>
            <a:off x="4071934" y="1928802"/>
            <a:ext cx="415677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2</a:t>
            </a:r>
            <a:r>
              <a:rPr lang="ru-RU" dirty="0" smtClean="0"/>
              <a:t> Х</a:t>
            </a:r>
            <a:r>
              <a:rPr lang="ru-RU" sz="1400" dirty="0" smtClean="0"/>
              <a:t>1</a:t>
            </a:r>
            <a:r>
              <a:rPr lang="ru-RU" dirty="0" smtClean="0"/>
              <a:t> Х</a:t>
            </a:r>
            <a:r>
              <a:rPr lang="ru-RU" sz="1400" dirty="0" smtClean="0"/>
              <a:t>0   </a:t>
            </a:r>
            <a:r>
              <a:rPr lang="en-GB" dirty="0" smtClean="0"/>
              <a:t>Y</a:t>
            </a:r>
            <a:r>
              <a:rPr lang="ru-RU" sz="1400" dirty="0" smtClean="0"/>
              <a:t>1  </a:t>
            </a:r>
            <a:r>
              <a:rPr lang="ru-RU" dirty="0" smtClean="0"/>
              <a:t>Х</a:t>
            </a:r>
            <a:r>
              <a:rPr lang="ru-RU" sz="1400" dirty="0" smtClean="0"/>
              <a:t>3 </a:t>
            </a:r>
            <a:endParaRPr lang="ru-RU" sz="1600" i="1" dirty="0" smtClean="0"/>
          </a:p>
          <a:p>
            <a:r>
              <a:rPr lang="ru-RU" dirty="0" smtClean="0"/>
              <a:t>1   0   0</a:t>
            </a:r>
            <a:r>
              <a:rPr lang="en-GB" dirty="0" smtClean="0"/>
              <a:t>  </a:t>
            </a:r>
            <a:r>
              <a:rPr lang="kk-KZ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0   </a:t>
            </a:r>
            <a:r>
              <a:rPr lang="ru-RU" dirty="0" smtClean="0"/>
              <a:t>0</a:t>
            </a:r>
            <a:r>
              <a:rPr lang="en-GB" dirty="0" smtClean="0"/>
              <a:t>  </a:t>
            </a:r>
            <a:r>
              <a:rPr lang="ru-RU" dirty="0" smtClean="0"/>
              <a:t> </a:t>
            </a:r>
            <a:r>
              <a:rPr lang="en-GB" dirty="0" smtClean="0"/>
              <a:t>- </a:t>
            </a:r>
            <a:r>
              <a:rPr lang="ru-RU" b="1" dirty="0" smtClean="0"/>
              <a:t>5-я</a:t>
            </a:r>
            <a:r>
              <a:rPr lang="ru-RU" dirty="0" smtClean="0"/>
              <a:t> строчка</a:t>
            </a:r>
            <a:r>
              <a:rPr lang="en-GB" dirty="0" smtClean="0"/>
              <a:t> </a:t>
            </a:r>
            <a:r>
              <a:rPr lang="kk-KZ" dirty="0" smtClean="0"/>
              <a:t>ТИ </a:t>
            </a:r>
            <a:r>
              <a:rPr lang="en-GB" dirty="0" smtClean="0"/>
              <a:t>(</a:t>
            </a:r>
            <a:r>
              <a:rPr lang="kk-KZ" dirty="0" smtClean="0"/>
              <a:t>вход 4</a:t>
            </a:r>
            <a:r>
              <a:rPr lang="en-GB" dirty="0" smtClean="0"/>
              <a:t>)</a:t>
            </a:r>
            <a:endParaRPr lang="kk-KZ" dirty="0" smtClean="0"/>
          </a:p>
          <a:p>
            <a:r>
              <a:rPr lang="kk-KZ" dirty="0" smtClean="0"/>
              <a:t>1</a:t>
            </a:r>
            <a:r>
              <a:rPr lang="ru-RU" dirty="0" smtClean="0"/>
              <a:t>   0   0   </a:t>
            </a:r>
            <a:r>
              <a:rPr lang="ru-RU" dirty="0" smtClean="0">
                <a:solidFill>
                  <a:srgbClr val="C00000"/>
                </a:solidFill>
              </a:rPr>
              <a:t>1</a:t>
            </a:r>
            <a:r>
              <a:rPr lang="ru-RU" dirty="0" smtClean="0"/>
              <a:t>   1  - </a:t>
            </a:r>
            <a:r>
              <a:rPr lang="ru-RU" b="1" dirty="0" smtClean="0"/>
              <a:t>13-я</a:t>
            </a:r>
            <a:r>
              <a:rPr lang="ru-RU" dirty="0" smtClean="0"/>
              <a:t> строчка ТИ (вход 12) </a:t>
            </a:r>
          </a:p>
          <a:p>
            <a:r>
              <a:rPr lang="ru-RU" sz="1200" i="1" dirty="0" smtClean="0"/>
              <a:t>                                                                       </a:t>
            </a:r>
            <a:endParaRPr lang="kk-KZ" sz="1200" i="1" dirty="0" smtClean="0"/>
          </a:p>
        </p:txBody>
      </p:sp>
      <p:sp>
        <p:nvSpPr>
          <p:cNvPr id="155" name="TextBox 154"/>
          <p:cNvSpPr txBox="1"/>
          <p:nvPr/>
        </p:nvSpPr>
        <p:spPr>
          <a:xfrm>
            <a:off x="5072066" y="2857496"/>
            <a:ext cx="324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 вход Х</a:t>
            </a:r>
            <a:r>
              <a:rPr lang="ru-RU" sz="1400" dirty="0" smtClean="0">
                <a:solidFill>
                  <a:srgbClr val="C00000"/>
                </a:solidFill>
              </a:rPr>
              <a:t>4</a:t>
            </a:r>
            <a:r>
              <a:rPr lang="ru-RU" dirty="0" smtClean="0">
                <a:solidFill>
                  <a:srgbClr val="C00000"/>
                </a:solidFill>
              </a:rPr>
              <a:t> подаем значение Х</a:t>
            </a:r>
            <a:r>
              <a:rPr lang="ru-RU" sz="1400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57" name="Прямоугольник 156"/>
          <p:cNvSpPr/>
          <p:nvPr/>
        </p:nvSpPr>
        <p:spPr>
          <a:xfrm>
            <a:off x="4143372" y="3214686"/>
            <a:ext cx="415677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2</a:t>
            </a:r>
            <a:r>
              <a:rPr lang="ru-RU" dirty="0" smtClean="0"/>
              <a:t> Х</a:t>
            </a:r>
            <a:r>
              <a:rPr lang="ru-RU" sz="1400" dirty="0" smtClean="0"/>
              <a:t>1</a:t>
            </a:r>
            <a:r>
              <a:rPr lang="ru-RU" dirty="0" smtClean="0"/>
              <a:t> Х</a:t>
            </a:r>
            <a:r>
              <a:rPr lang="ru-RU" sz="1400" dirty="0" smtClean="0"/>
              <a:t>0   </a:t>
            </a:r>
            <a:r>
              <a:rPr lang="en-GB" dirty="0" smtClean="0"/>
              <a:t>Y</a:t>
            </a:r>
            <a:r>
              <a:rPr lang="ru-RU" sz="1400" dirty="0" smtClean="0"/>
              <a:t>1  </a:t>
            </a:r>
            <a:r>
              <a:rPr lang="ru-RU" dirty="0" smtClean="0"/>
              <a:t>Х</a:t>
            </a:r>
            <a:r>
              <a:rPr lang="ru-RU" sz="1400" dirty="0" smtClean="0"/>
              <a:t>3 </a:t>
            </a:r>
            <a:endParaRPr lang="ru-RU" sz="1600" i="1" dirty="0" smtClean="0"/>
          </a:p>
          <a:p>
            <a:r>
              <a:rPr lang="ru-RU" dirty="0" smtClean="0"/>
              <a:t>1   0   1</a:t>
            </a:r>
            <a:r>
              <a:rPr lang="en-GB" dirty="0" smtClean="0"/>
              <a:t>  </a:t>
            </a:r>
            <a:r>
              <a:rPr lang="kk-KZ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1   </a:t>
            </a:r>
            <a:r>
              <a:rPr lang="ru-RU" dirty="0" smtClean="0"/>
              <a:t>0</a:t>
            </a:r>
            <a:r>
              <a:rPr lang="en-GB" dirty="0" smtClean="0"/>
              <a:t>  </a:t>
            </a:r>
            <a:r>
              <a:rPr lang="ru-RU" dirty="0" smtClean="0"/>
              <a:t> </a:t>
            </a:r>
            <a:r>
              <a:rPr lang="en-GB" dirty="0" smtClean="0"/>
              <a:t>- </a:t>
            </a:r>
            <a:r>
              <a:rPr lang="ru-RU" b="1" dirty="0" smtClean="0"/>
              <a:t>6-я</a:t>
            </a:r>
            <a:r>
              <a:rPr lang="ru-RU" dirty="0" smtClean="0"/>
              <a:t> строчка</a:t>
            </a:r>
            <a:r>
              <a:rPr lang="en-GB" dirty="0" smtClean="0"/>
              <a:t> </a:t>
            </a:r>
            <a:r>
              <a:rPr lang="kk-KZ" dirty="0" smtClean="0"/>
              <a:t>ТИ </a:t>
            </a:r>
            <a:r>
              <a:rPr lang="en-GB" dirty="0" smtClean="0"/>
              <a:t>(</a:t>
            </a:r>
            <a:r>
              <a:rPr lang="kk-KZ" dirty="0" smtClean="0"/>
              <a:t>вход 5</a:t>
            </a:r>
            <a:r>
              <a:rPr lang="en-GB" dirty="0" smtClean="0"/>
              <a:t>)</a:t>
            </a:r>
            <a:endParaRPr lang="kk-KZ" dirty="0" smtClean="0"/>
          </a:p>
          <a:p>
            <a:r>
              <a:rPr lang="kk-KZ" dirty="0" smtClean="0"/>
              <a:t>1</a:t>
            </a:r>
            <a:r>
              <a:rPr lang="ru-RU" dirty="0" smtClean="0"/>
              <a:t>   0   1   </a:t>
            </a:r>
            <a:r>
              <a:rPr lang="ru-RU" dirty="0" smtClean="0">
                <a:solidFill>
                  <a:srgbClr val="C00000"/>
                </a:solidFill>
              </a:rPr>
              <a:t>1</a:t>
            </a:r>
            <a:r>
              <a:rPr lang="ru-RU" dirty="0" smtClean="0"/>
              <a:t>   1  - </a:t>
            </a:r>
            <a:r>
              <a:rPr lang="ru-RU" b="1" dirty="0" smtClean="0"/>
              <a:t>14-я</a:t>
            </a:r>
            <a:r>
              <a:rPr lang="ru-RU" dirty="0" smtClean="0"/>
              <a:t> строчка ТИ (вход 13) </a:t>
            </a:r>
          </a:p>
          <a:p>
            <a:r>
              <a:rPr lang="ru-RU" sz="1200" i="1" dirty="0" smtClean="0"/>
              <a:t>                                                                       </a:t>
            </a:r>
            <a:endParaRPr lang="kk-KZ" sz="1200" i="1" dirty="0" smtClean="0"/>
          </a:p>
        </p:txBody>
      </p:sp>
      <p:sp>
        <p:nvSpPr>
          <p:cNvPr id="159" name="TextBox 158"/>
          <p:cNvSpPr txBox="1"/>
          <p:nvPr/>
        </p:nvSpPr>
        <p:spPr>
          <a:xfrm>
            <a:off x="5000628" y="4071942"/>
            <a:ext cx="3300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 вход Х</a:t>
            </a:r>
            <a:r>
              <a:rPr lang="ru-RU" sz="1400" dirty="0" smtClean="0">
                <a:solidFill>
                  <a:srgbClr val="C00000"/>
                </a:solidFill>
              </a:rPr>
              <a:t>5</a:t>
            </a:r>
            <a:r>
              <a:rPr lang="ru-RU" dirty="0" smtClean="0">
                <a:solidFill>
                  <a:srgbClr val="C00000"/>
                </a:solidFill>
              </a:rPr>
              <a:t> подаем жесткую «1»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61" name="Прямоугольник 160"/>
          <p:cNvSpPr/>
          <p:nvPr/>
        </p:nvSpPr>
        <p:spPr>
          <a:xfrm>
            <a:off x="428596" y="4774180"/>
            <a:ext cx="420967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2</a:t>
            </a:r>
            <a:r>
              <a:rPr lang="ru-RU" dirty="0" smtClean="0"/>
              <a:t> Х</a:t>
            </a:r>
            <a:r>
              <a:rPr lang="ru-RU" sz="1400" dirty="0" smtClean="0"/>
              <a:t>1</a:t>
            </a:r>
            <a:r>
              <a:rPr lang="ru-RU" dirty="0" smtClean="0"/>
              <a:t> Х</a:t>
            </a:r>
            <a:r>
              <a:rPr lang="ru-RU" sz="1400" dirty="0" smtClean="0"/>
              <a:t>0   </a:t>
            </a:r>
            <a:r>
              <a:rPr lang="en-GB" dirty="0" smtClean="0"/>
              <a:t>Y</a:t>
            </a:r>
            <a:r>
              <a:rPr lang="ru-RU" sz="1400" dirty="0" smtClean="0"/>
              <a:t>1  </a:t>
            </a:r>
            <a:r>
              <a:rPr lang="ru-RU" dirty="0" smtClean="0"/>
              <a:t>Х</a:t>
            </a:r>
            <a:r>
              <a:rPr lang="ru-RU" sz="1400" dirty="0" smtClean="0"/>
              <a:t>3 </a:t>
            </a:r>
            <a:endParaRPr lang="ru-RU" sz="1600" i="1" dirty="0" smtClean="0"/>
          </a:p>
          <a:p>
            <a:r>
              <a:rPr lang="ru-RU" dirty="0" smtClean="0"/>
              <a:t>1   1   0  </a:t>
            </a:r>
            <a:r>
              <a:rPr lang="en-GB" dirty="0" smtClean="0"/>
              <a:t> </a:t>
            </a:r>
            <a:r>
              <a:rPr lang="kk-KZ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1   </a:t>
            </a:r>
            <a:r>
              <a:rPr lang="ru-RU" dirty="0" smtClean="0"/>
              <a:t>0</a:t>
            </a:r>
            <a:r>
              <a:rPr lang="en-GB" dirty="0" smtClean="0"/>
              <a:t>  </a:t>
            </a:r>
            <a:r>
              <a:rPr lang="ru-RU" dirty="0" smtClean="0"/>
              <a:t> </a:t>
            </a:r>
            <a:r>
              <a:rPr lang="en-GB" dirty="0" smtClean="0"/>
              <a:t>- </a:t>
            </a:r>
            <a:r>
              <a:rPr lang="ru-RU" b="1" dirty="0" smtClean="0"/>
              <a:t>7-я</a:t>
            </a:r>
            <a:r>
              <a:rPr lang="ru-RU" dirty="0" smtClean="0"/>
              <a:t> строчка</a:t>
            </a:r>
            <a:r>
              <a:rPr lang="en-GB" dirty="0" smtClean="0"/>
              <a:t> </a:t>
            </a:r>
            <a:r>
              <a:rPr lang="kk-KZ" dirty="0" smtClean="0"/>
              <a:t>ТИ </a:t>
            </a:r>
            <a:r>
              <a:rPr lang="en-GB" dirty="0" smtClean="0"/>
              <a:t>(</a:t>
            </a:r>
            <a:r>
              <a:rPr lang="kk-KZ" dirty="0" smtClean="0"/>
              <a:t>вход 6</a:t>
            </a:r>
            <a:r>
              <a:rPr lang="en-GB" dirty="0" smtClean="0"/>
              <a:t>)</a:t>
            </a:r>
            <a:endParaRPr lang="kk-KZ" dirty="0" smtClean="0"/>
          </a:p>
          <a:p>
            <a:r>
              <a:rPr lang="kk-KZ" dirty="0" smtClean="0"/>
              <a:t>1</a:t>
            </a:r>
            <a:r>
              <a:rPr lang="ru-RU" dirty="0" smtClean="0"/>
              <a:t>   1   0    </a:t>
            </a:r>
            <a:r>
              <a:rPr lang="ru-RU" dirty="0" smtClean="0">
                <a:solidFill>
                  <a:srgbClr val="C00000"/>
                </a:solidFill>
              </a:rPr>
              <a:t>1</a:t>
            </a:r>
            <a:r>
              <a:rPr lang="ru-RU" dirty="0" smtClean="0"/>
              <a:t>   1  - </a:t>
            </a:r>
            <a:r>
              <a:rPr lang="ru-RU" b="1" dirty="0" smtClean="0"/>
              <a:t>15-я</a:t>
            </a:r>
            <a:r>
              <a:rPr lang="ru-RU" dirty="0" smtClean="0"/>
              <a:t> строчка ТИ (вход 14) </a:t>
            </a:r>
          </a:p>
          <a:p>
            <a:r>
              <a:rPr lang="ru-RU" sz="1200" i="1" dirty="0" smtClean="0"/>
              <a:t>                                                                       </a:t>
            </a:r>
            <a:endParaRPr lang="kk-KZ" sz="1200" i="1" dirty="0" smtClean="0"/>
          </a:p>
        </p:txBody>
      </p:sp>
      <p:sp>
        <p:nvSpPr>
          <p:cNvPr id="162" name="TextBox 161"/>
          <p:cNvSpPr txBox="1"/>
          <p:nvPr/>
        </p:nvSpPr>
        <p:spPr>
          <a:xfrm>
            <a:off x="928662" y="5774312"/>
            <a:ext cx="3300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 вход Х</a:t>
            </a:r>
            <a:r>
              <a:rPr lang="ru-RU" sz="1400" dirty="0" smtClean="0">
                <a:solidFill>
                  <a:srgbClr val="C00000"/>
                </a:solidFill>
              </a:rPr>
              <a:t>6</a:t>
            </a:r>
            <a:r>
              <a:rPr lang="ru-RU" dirty="0" smtClean="0">
                <a:solidFill>
                  <a:srgbClr val="C00000"/>
                </a:solidFill>
              </a:rPr>
              <a:t> подаем жесткую «1»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64" name="Прямоугольник 163"/>
          <p:cNvSpPr/>
          <p:nvPr/>
        </p:nvSpPr>
        <p:spPr>
          <a:xfrm>
            <a:off x="4648601" y="4821334"/>
            <a:ext cx="420967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2</a:t>
            </a:r>
            <a:r>
              <a:rPr lang="ru-RU" dirty="0" smtClean="0"/>
              <a:t> Х</a:t>
            </a:r>
            <a:r>
              <a:rPr lang="ru-RU" sz="1400" dirty="0" smtClean="0"/>
              <a:t>1</a:t>
            </a:r>
            <a:r>
              <a:rPr lang="ru-RU" dirty="0" smtClean="0"/>
              <a:t> Х</a:t>
            </a:r>
            <a:r>
              <a:rPr lang="ru-RU" sz="1400" dirty="0" smtClean="0"/>
              <a:t>0   </a:t>
            </a:r>
            <a:r>
              <a:rPr lang="en-GB" dirty="0" smtClean="0"/>
              <a:t>Y</a:t>
            </a:r>
            <a:r>
              <a:rPr lang="ru-RU" sz="1400" dirty="0" smtClean="0"/>
              <a:t>1  </a:t>
            </a:r>
            <a:r>
              <a:rPr lang="ru-RU" dirty="0" smtClean="0"/>
              <a:t>Х</a:t>
            </a:r>
            <a:r>
              <a:rPr lang="ru-RU" sz="1400" dirty="0" smtClean="0"/>
              <a:t>3 </a:t>
            </a:r>
            <a:endParaRPr lang="ru-RU" sz="1600" i="1" dirty="0" smtClean="0"/>
          </a:p>
          <a:p>
            <a:r>
              <a:rPr lang="ru-RU" dirty="0" smtClean="0"/>
              <a:t>1   1   1  </a:t>
            </a:r>
            <a:r>
              <a:rPr lang="en-GB" dirty="0" smtClean="0"/>
              <a:t> </a:t>
            </a:r>
            <a:r>
              <a:rPr lang="kk-KZ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1   </a:t>
            </a:r>
            <a:r>
              <a:rPr lang="ru-RU" dirty="0" smtClean="0"/>
              <a:t>0</a:t>
            </a:r>
            <a:r>
              <a:rPr lang="en-GB" dirty="0" smtClean="0"/>
              <a:t>  </a:t>
            </a:r>
            <a:r>
              <a:rPr lang="ru-RU" dirty="0" smtClean="0"/>
              <a:t> </a:t>
            </a:r>
            <a:r>
              <a:rPr lang="en-GB" dirty="0" smtClean="0"/>
              <a:t>- </a:t>
            </a:r>
            <a:r>
              <a:rPr lang="ru-RU" b="1" dirty="0" smtClean="0"/>
              <a:t>8-я</a:t>
            </a:r>
            <a:r>
              <a:rPr lang="ru-RU" dirty="0" smtClean="0"/>
              <a:t> строчка</a:t>
            </a:r>
            <a:r>
              <a:rPr lang="en-GB" dirty="0" smtClean="0"/>
              <a:t> </a:t>
            </a:r>
            <a:r>
              <a:rPr lang="kk-KZ" dirty="0" smtClean="0"/>
              <a:t>ТИ </a:t>
            </a:r>
            <a:r>
              <a:rPr lang="en-GB" dirty="0" smtClean="0"/>
              <a:t>(</a:t>
            </a:r>
            <a:r>
              <a:rPr lang="kk-KZ" dirty="0" smtClean="0"/>
              <a:t>вход 7</a:t>
            </a:r>
            <a:r>
              <a:rPr lang="en-GB" dirty="0" smtClean="0"/>
              <a:t>)</a:t>
            </a:r>
            <a:endParaRPr lang="kk-KZ" dirty="0" smtClean="0"/>
          </a:p>
          <a:p>
            <a:r>
              <a:rPr lang="kk-KZ" dirty="0" smtClean="0"/>
              <a:t>1</a:t>
            </a:r>
            <a:r>
              <a:rPr lang="ru-RU" dirty="0" smtClean="0"/>
              <a:t>   1   1    </a:t>
            </a:r>
            <a:r>
              <a:rPr lang="ru-RU" dirty="0" smtClean="0">
                <a:solidFill>
                  <a:srgbClr val="C00000"/>
                </a:solidFill>
              </a:rPr>
              <a:t>0</a:t>
            </a:r>
            <a:r>
              <a:rPr lang="ru-RU" dirty="0" smtClean="0"/>
              <a:t>   1  - </a:t>
            </a:r>
            <a:r>
              <a:rPr lang="ru-RU" b="1" dirty="0" smtClean="0"/>
              <a:t>16-я</a:t>
            </a:r>
            <a:r>
              <a:rPr lang="ru-RU" dirty="0" smtClean="0"/>
              <a:t> строчка ТИ (вход 15) </a:t>
            </a:r>
          </a:p>
          <a:p>
            <a:r>
              <a:rPr lang="ru-RU" sz="1200" i="1" dirty="0" smtClean="0"/>
              <a:t>                                                                       </a:t>
            </a:r>
            <a:endParaRPr lang="kk-KZ" sz="1200" i="1" dirty="0" smtClean="0"/>
          </a:p>
        </p:txBody>
      </p:sp>
      <p:sp>
        <p:nvSpPr>
          <p:cNvPr id="165" name="TextBox 164"/>
          <p:cNvSpPr txBox="1"/>
          <p:nvPr/>
        </p:nvSpPr>
        <p:spPr>
          <a:xfrm>
            <a:off x="5143504" y="5857892"/>
            <a:ext cx="324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 вход Х</a:t>
            </a:r>
            <a:r>
              <a:rPr lang="ru-RU" sz="1400" dirty="0" smtClean="0">
                <a:solidFill>
                  <a:srgbClr val="C00000"/>
                </a:solidFill>
              </a:rPr>
              <a:t>7</a:t>
            </a:r>
            <a:r>
              <a:rPr lang="ru-RU" dirty="0" smtClean="0">
                <a:solidFill>
                  <a:srgbClr val="C00000"/>
                </a:solidFill>
              </a:rPr>
              <a:t> подаем значение Х</a:t>
            </a:r>
            <a:r>
              <a:rPr lang="ru-RU" sz="1400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cxnSp>
        <p:nvCxnSpPr>
          <p:cNvPr id="167" name="Прямая соединительная линия 166"/>
          <p:cNvCxnSpPr/>
          <p:nvPr/>
        </p:nvCxnSpPr>
        <p:spPr>
          <a:xfrm>
            <a:off x="8001024" y="5929330"/>
            <a:ext cx="214314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1" name="Группа 170"/>
          <p:cNvGrpSpPr/>
          <p:nvPr/>
        </p:nvGrpSpPr>
        <p:grpSpPr>
          <a:xfrm>
            <a:off x="568083" y="428604"/>
            <a:ext cx="3003785" cy="3429024"/>
            <a:chOff x="568083" y="428604"/>
            <a:chExt cx="3003785" cy="3429024"/>
          </a:xfrm>
        </p:grpSpPr>
        <p:sp>
          <p:nvSpPr>
            <p:cNvPr id="85" name="Овал 84"/>
            <p:cNvSpPr/>
            <p:nvPr/>
          </p:nvSpPr>
          <p:spPr>
            <a:xfrm>
              <a:off x="1500166" y="2571744"/>
              <a:ext cx="142876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6" name="Группа 85"/>
            <p:cNvGrpSpPr/>
            <p:nvPr/>
          </p:nvGrpSpPr>
          <p:grpSpPr>
            <a:xfrm>
              <a:off x="571472" y="428604"/>
              <a:ext cx="3000396" cy="3429024"/>
              <a:chOff x="857224" y="642918"/>
              <a:chExt cx="3000396" cy="3429024"/>
            </a:xfrm>
          </p:grpSpPr>
          <p:grpSp>
            <p:nvGrpSpPr>
              <p:cNvPr id="87" name="Группа 73"/>
              <p:cNvGrpSpPr/>
              <p:nvPr/>
            </p:nvGrpSpPr>
            <p:grpSpPr>
              <a:xfrm>
                <a:off x="889798" y="642918"/>
                <a:ext cx="2967822" cy="3429024"/>
                <a:chOff x="175418" y="642918"/>
                <a:chExt cx="2967822" cy="3429024"/>
              </a:xfrm>
            </p:grpSpPr>
            <p:sp>
              <p:nvSpPr>
                <p:cNvPr id="91" name="Прямоугольник 90"/>
                <p:cNvSpPr/>
                <p:nvPr/>
              </p:nvSpPr>
              <p:spPr>
                <a:xfrm>
                  <a:off x="1142976" y="714356"/>
                  <a:ext cx="1785950" cy="3357586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93" name="TextBox 92"/>
                <p:cNvSpPr txBox="1"/>
                <p:nvPr/>
              </p:nvSpPr>
              <p:spPr>
                <a:xfrm>
                  <a:off x="1142976" y="2143116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5</a:t>
                  </a:r>
                  <a:endParaRPr lang="ru-RU" dirty="0"/>
                </a:p>
              </p:txBody>
            </p:sp>
            <p:sp>
              <p:nvSpPr>
                <p:cNvPr id="94" name="TextBox 93"/>
                <p:cNvSpPr txBox="1"/>
                <p:nvPr/>
              </p:nvSpPr>
              <p:spPr>
                <a:xfrm>
                  <a:off x="1142976" y="1857364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4</a:t>
                  </a:r>
                  <a:endParaRPr lang="ru-RU" dirty="0"/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>
                  <a:off x="1142976" y="1571612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3</a:t>
                  </a:r>
                  <a:endParaRPr lang="ru-RU" dirty="0"/>
                </a:p>
              </p:txBody>
            </p:sp>
            <p:sp>
              <p:nvSpPr>
                <p:cNvPr id="96" name="TextBox 95"/>
                <p:cNvSpPr txBox="1"/>
                <p:nvPr/>
              </p:nvSpPr>
              <p:spPr>
                <a:xfrm>
                  <a:off x="1142976" y="1285860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2</a:t>
                  </a:r>
                  <a:endParaRPr lang="ru-RU" dirty="0"/>
                </a:p>
              </p:txBody>
            </p:sp>
            <p:sp>
              <p:nvSpPr>
                <p:cNvPr id="97" name="TextBox 96"/>
                <p:cNvSpPr txBox="1"/>
                <p:nvPr/>
              </p:nvSpPr>
              <p:spPr>
                <a:xfrm>
                  <a:off x="1142976" y="1000108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1</a:t>
                  </a:r>
                  <a:endParaRPr lang="ru-RU" dirty="0"/>
                </a:p>
              </p:txBody>
            </p:sp>
            <p:sp>
              <p:nvSpPr>
                <p:cNvPr id="98" name="TextBox 97"/>
                <p:cNvSpPr txBox="1"/>
                <p:nvPr/>
              </p:nvSpPr>
              <p:spPr>
                <a:xfrm>
                  <a:off x="1142976" y="714356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0</a:t>
                  </a:r>
                  <a:endParaRPr lang="ru-RU" dirty="0"/>
                </a:p>
              </p:txBody>
            </p:sp>
            <p:sp>
              <p:nvSpPr>
                <p:cNvPr id="99" name="TextBox 98"/>
                <p:cNvSpPr txBox="1"/>
                <p:nvPr/>
              </p:nvSpPr>
              <p:spPr>
                <a:xfrm>
                  <a:off x="1142976" y="2714620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7</a:t>
                  </a:r>
                  <a:endParaRPr lang="ru-RU" dirty="0"/>
                </a:p>
              </p:txBody>
            </p:sp>
            <p:sp>
              <p:nvSpPr>
                <p:cNvPr id="102" name="TextBox 101"/>
                <p:cNvSpPr txBox="1"/>
                <p:nvPr/>
              </p:nvSpPr>
              <p:spPr>
                <a:xfrm>
                  <a:off x="1142976" y="2428868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6</a:t>
                  </a:r>
                  <a:endParaRPr lang="ru-RU" dirty="0"/>
                </a:p>
              </p:txBody>
            </p:sp>
            <p:sp>
              <p:nvSpPr>
                <p:cNvPr id="103" name="TextBox 102"/>
                <p:cNvSpPr txBox="1"/>
                <p:nvPr/>
              </p:nvSpPr>
              <p:spPr>
                <a:xfrm>
                  <a:off x="1142976" y="3643314"/>
                  <a:ext cx="4090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А</a:t>
                  </a:r>
                  <a:r>
                    <a:rPr lang="ru-RU" sz="1400" dirty="0" smtClean="0"/>
                    <a:t>2</a:t>
                  </a:r>
                  <a:endParaRPr lang="ru-RU" dirty="0"/>
                </a:p>
              </p:txBody>
            </p:sp>
            <p:sp>
              <p:nvSpPr>
                <p:cNvPr id="105" name="TextBox 104"/>
                <p:cNvSpPr txBox="1"/>
                <p:nvPr/>
              </p:nvSpPr>
              <p:spPr>
                <a:xfrm>
                  <a:off x="1142976" y="3071810"/>
                  <a:ext cx="4090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А</a:t>
                  </a:r>
                  <a:r>
                    <a:rPr lang="ru-RU" sz="1400" dirty="0" smtClean="0"/>
                    <a:t>0</a:t>
                  </a:r>
                  <a:endParaRPr lang="ru-RU" dirty="0"/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1142976" y="3357562"/>
                  <a:ext cx="4090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А</a:t>
                  </a:r>
                  <a:r>
                    <a:rPr lang="ru-RU" sz="1400" dirty="0" smtClean="0"/>
                    <a:t>1</a:t>
                  </a:r>
                  <a:endParaRPr lang="ru-RU" dirty="0"/>
                </a:p>
              </p:txBody>
            </p:sp>
            <p:cxnSp>
              <p:nvCxnSpPr>
                <p:cNvPr id="109" name="Прямая соединительная линия 108"/>
                <p:cNvCxnSpPr/>
                <p:nvPr/>
              </p:nvCxnSpPr>
              <p:spPr>
                <a:xfrm>
                  <a:off x="642910" y="1142984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Прямая соединительная линия 109"/>
                <p:cNvCxnSpPr/>
                <p:nvPr/>
              </p:nvCxnSpPr>
              <p:spPr>
                <a:xfrm>
                  <a:off x="642910" y="2000240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Прямая соединительная линия 110"/>
                <p:cNvCxnSpPr/>
                <p:nvPr/>
              </p:nvCxnSpPr>
              <p:spPr>
                <a:xfrm>
                  <a:off x="642910" y="1714488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Прямая соединительная линия 112"/>
                <p:cNvCxnSpPr/>
                <p:nvPr/>
              </p:nvCxnSpPr>
              <p:spPr>
                <a:xfrm>
                  <a:off x="642910" y="1428736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Прямая соединительная линия 115"/>
                <p:cNvCxnSpPr/>
                <p:nvPr/>
              </p:nvCxnSpPr>
              <p:spPr>
                <a:xfrm>
                  <a:off x="642910" y="857232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Прямая соединительная линия 116"/>
                <p:cNvCxnSpPr/>
                <p:nvPr/>
              </p:nvCxnSpPr>
              <p:spPr>
                <a:xfrm>
                  <a:off x="642910" y="3286124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Прямая соединительная линия 117"/>
                <p:cNvCxnSpPr/>
                <p:nvPr/>
              </p:nvCxnSpPr>
              <p:spPr>
                <a:xfrm>
                  <a:off x="642910" y="2857496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Прямая соединительная линия 118"/>
                <p:cNvCxnSpPr/>
                <p:nvPr/>
              </p:nvCxnSpPr>
              <p:spPr>
                <a:xfrm>
                  <a:off x="642910" y="2571744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Прямая соединительная линия 119"/>
                <p:cNvCxnSpPr/>
                <p:nvPr/>
              </p:nvCxnSpPr>
              <p:spPr>
                <a:xfrm>
                  <a:off x="642910" y="2357430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Прямая соединительная линия 121"/>
                <p:cNvCxnSpPr/>
                <p:nvPr/>
              </p:nvCxnSpPr>
              <p:spPr>
                <a:xfrm>
                  <a:off x="642910" y="3857628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Прямая соединительная линия 123"/>
                <p:cNvCxnSpPr/>
                <p:nvPr/>
              </p:nvCxnSpPr>
              <p:spPr>
                <a:xfrm>
                  <a:off x="642910" y="3571876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Прямая соединительная линия 125"/>
                <p:cNvCxnSpPr/>
                <p:nvPr/>
              </p:nvCxnSpPr>
              <p:spPr>
                <a:xfrm>
                  <a:off x="1142976" y="3071810"/>
                  <a:ext cx="500066" cy="1588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Прямая соединительная линия 127"/>
                <p:cNvCxnSpPr/>
                <p:nvPr/>
              </p:nvCxnSpPr>
              <p:spPr>
                <a:xfrm rot="5400000">
                  <a:off x="-34957" y="2392355"/>
                  <a:ext cx="3357586" cy="1588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Прямая соединительная линия 129"/>
                <p:cNvCxnSpPr/>
                <p:nvPr/>
              </p:nvCxnSpPr>
              <p:spPr>
                <a:xfrm rot="5400000">
                  <a:off x="750861" y="2392355"/>
                  <a:ext cx="3357586" cy="1588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2" name="TextBox 131"/>
                <p:cNvSpPr txBox="1"/>
                <p:nvPr/>
              </p:nvSpPr>
              <p:spPr>
                <a:xfrm>
                  <a:off x="1928794" y="3571876"/>
                  <a:ext cx="4812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err="1" smtClean="0"/>
                    <a:t>Мх</a:t>
                  </a:r>
                  <a:endParaRPr lang="ru-RU" dirty="0"/>
                </a:p>
              </p:txBody>
            </p:sp>
            <p:cxnSp>
              <p:nvCxnSpPr>
                <p:cNvPr id="134" name="Прямая соединительная линия 133"/>
                <p:cNvCxnSpPr/>
                <p:nvPr/>
              </p:nvCxnSpPr>
              <p:spPr>
                <a:xfrm>
                  <a:off x="2928926" y="1428736"/>
                  <a:ext cx="214314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TextBox 136"/>
                <p:cNvSpPr txBox="1"/>
                <p:nvPr/>
              </p:nvSpPr>
              <p:spPr>
                <a:xfrm>
                  <a:off x="2500298" y="1285860"/>
                  <a:ext cx="4397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dirty="0" smtClean="0"/>
                    <a:t>Y</a:t>
                  </a:r>
                  <a:r>
                    <a:rPr lang="kk-KZ" sz="1400" dirty="0" smtClean="0"/>
                    <a:t>1</a:t>
                  </a:r>
                  <a:endParaRPr lang="ru-RU" dirty="0"/>
                </a:p>
              </p:txBody>
            </p:sp>
            <p:sp>
              <p:nvSpPr>
                <p:cNvPr id="145" name="TextBox 144"/>
                <p:cNvSpPr txBox="1"/>
                <p:nvPr/>
              </p:nvSpPr>
              <p:spPr>
                <a:xfrm>
                  <a:off x="285720" y="3071810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0</a:t>
                  </a:r>
                  <a:endParaRPr lang="ru-RU" dirty="0"/>
                </a:p>
              </p:txBody>
            </p:sp>
            <p:sp>
              <p:nvSpPr>
                <p:cNvPr id="146" name="TextBox 145"/>
                <p:cNvSpPr txBox="1"/>
                <p:nvPr/>
              </p:nvSpPr>
              <p:spPr>
                <a:xfrm>
                  <a:off x="285720" y="3429000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en-GB" sz="1400" dirty="0" smtClean="0"/>
                    <a:t>1</a:t>
                  </a:r>
                  <a:endParaRPr lang="ru-RU" dirty="0"/>
                </a:p>
              </p:txBody>
            </p:sp>
            <p:sp>
              <p:nvSpPr>
                <p:cNvPr id="147" name="TextBox 146"/>
                <p:cNvSpPr txBox="1"/>
                <p:nvPr/>
              </p:nvSpPr>
              <p:spPr>
                <a:xfrm>
                  <a:off x="285720" y="3702610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en-GB" sz="1400" dirty="0" smtClean="0"/>
                    <a:t>2</a:t>
                  </a:r>
                  <a:endParaRPr lang="ru-RU" dirty="0"/>
                </a:p>
              </p:txBody>
            </p:sp>
            <p:cxnSp>
              <p:nvCxnSpPr>
                <p:cNvPr id="148" name="Скругленная соединительная линия 86"/>
                <p:cNvCxnSpPr/>
                <p:nvPr/>
              </p:nvCxnSpPr>
              <p:spPr>
                <a:xfrm>
                  <a:off x="1571604" y="928670"/>
                  <a:ext cx="1252374" cy="386838"/>
                </a:xfrm>
                <a:prstGeom prst="curvedConnector2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9" name="TextBox 148"/>
                <p:cNvSpPr txBox="1"/>
                <p:nvPr/>
              </p:nvSpPr>
              <p:spPr>
                <a:xfrm>
                  <a:off x="175418" y="642918"/>
                  <a:ext cx="53893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«0»</a:t>
                  </a:r>
                  <a:endParaRPr lang="ru-RU" dirty="0"/>
                </a:p>
              </p:txBody>
            </p:sp>
          </p:grpSp>
          <p:sp>
            <p:nvSpPr>
              <p:cNvPr id="88" name="TextBox 87"/>
              <p:cNvSpPr txBox="1"/>
              <p:nvPr/>
            </p:nvSpPr>
            <p:spPr>
              <a:xfrm>
                <a:off x="857224" y="928670"/>
                <a:ext cx="6062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«Х</a:t>
                </a:r>
                <a:r>
                  <a:rPr lang="ru-RU" sz="1400" dirty="0" smtClean="0"/>
                  <a:t>3»</a:t>
                </a:r>
                <a:endParaRPr lang="ru-RU" dirty="0"/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857224" y="1214422"/>
                <a:ext cx="6062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«Х</a:t>
                </a:r>
                <a:r>
                  <a:rPr lang="ru-RU" sz="1400" dirty="0" smtClean="0"/>
                  <a:t>3»</a:t>
                </a:r>
                <a:endParaRPr lang="ru-RU" dirty="0"/>
              </a:p>
            </p:txBody>
          </p:sp>
        </p:grpSp>
        <p:sp>
          <p:nvSpPr>
            <p:cNvPr id="153" name="TextBox 152"/>
            <p:cNvSpPr txBox="1"/>
            <p:nvPr/>
          </p:nvSpPr>
          <p:spPr>
            <a:xfrm>
              <a:off x="571472" y="1285860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«1»</a:t>
              </a:r>
              <a:endParaRPr lang="ru-RU" dirty="0"/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568083" y="157161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«Х</a:t>
              </a:r>
              <a:r>
                <a:rPr lang="ru-RU" sz="1400" dirty="0" smtClean="0"/>
                <a:t>3» </a:t>
              </a:r>
              <a:endParaRPr lang="ru-RU" dirty="0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571472" y="1928802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«1»</a:t>
              </a:r>
              <a:endParaRPr lang="ru-RU" dirty="0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571472" y="2202412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«1»</a:t>
              </a:r>
              <a:endParaRPr lang="ru-RU" dirty="0"/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642910" y="250030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dirty="0"/>
            </a:p>
          </p:txBody>
        </p:sp>
        <p:cxnSp>
          <p:nvCxnSpPr>
            <p:cNvPr id="170" name="Прямая соединительная линия 169"/>
            <p:cNvCxnSpPr/>
            <p:nvPr/>
          </p:nvCxnSpPr>
          <p:spPr>
            <a:xfrm>
              <a:off x="714348" y="2571744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7072330" y="357166"/>
            <a:ext cx="1577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Выход </a:t>
            </a:r>
            <a:r>
              <a:rPr lang="en-GB" sz="2800" b="1" dirty="0" smtClean="0">
                <a:solidFill>
                  <a:srgbClr val="C00000"/>
                </a:solidFill>
              </a:rPr>
              <a:t>Y</a:t>
            </a:r>
            <a:r>
              <a:rPr lang="kk-KZ" b="1" dirty="0" smtClean="0">
                <a:solidFill>
                  <a:srgbClr val="C00000"/>
                </a:solidFill>
              </a:rPr>
              <a:t>2</a:t>
            </a:r>
            <a:endParaRPr lang="ru-RU" b="1" dirty="0">
              <a:solidFill>
                <a:srgbClr val="C00000"/>
              </a:solidFill>
            </a:endParaRPr>
          </a:p>
        </p:txBody>
      </p:sp>
      <p:grpSp>
        <p:nvGrpSpPr>
          <p:cNvPr id="57" name="Группа 56"/>
          <p:cNvGrpSpPr/>
          <p:nvPr/>
        </p:nvGrpSpPr>
        <p:grpSpPr>
          <a:xfrm>
            <a:off x="642910" y="500042"/>
            <a:ext cx="2928958" cy="3357586"/>
            <a:chOff x="642910" y="500042"/>
            <a:chExt cx="2928958" cy="3357586"/>
          </a:xfrm>
        </p:grpSpPr>
        <p:grpSp>
          <p:nvGrpSpPr>
            <p:cNvPr id="68" name="Группа 73"/>
            <p:cNvGrpSpPr/>
            <p:nvPr/>
          </p:nvGrpSpPr>
          <p:grpSpPr>
            <a:xfrm>
              <a:off x="714348" y="500042"/>
              <a:ext cx="2857520" cy="3357586"/>
              <a:chOff x="285720" y="714356"/>
              <a:chExt cx="2857520" cy="3357586"/>
            </a:xfrm>
          </p:grpSpPr>
          <p:sp>
            <p:nvSpPr>
              <p:cNvPr id="73" name="Прямоугольник 72"/>
              <p:cNvSpPr/>
              <p:nvPr/>
            </p:nvSpPr>
            <p:spPr>
              <a:xfrm>
                <a:off x="1142976" y="714356"/>
                <a:ext cx="1785950" cy="335758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1142976" y="2143116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5</a:t>
                </a:r>
                <a:endParaRPr lang="ru-RU" dirty="0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1142976" y="1857364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4</a:t>
                </a:r>
                <a:endParaRPr lang="ru-RU" dirty="0"/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1142976" y="1571612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3</a:t>
                </a:r>
                <a:endParaRPr lang="ru-RU" dirty="0"/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142976" y="1285860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2</a:t>
                </a:r>
                <a:endParaRPr lang="ru-RU" dirty="0"/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1142976" y="1000108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1</a:t>
                </a:r>
                <a:endParaRPr lang="ru-RU" dirty="0"/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1142976" y="714356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0</a:t>
                </a:r>
                <a:endParaRPr lang="ru-RU" dirty="0"/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1142976" y="2714620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7</a:t>
                </a:r>
                <a:endParaRPr lang="ru-RU" dirty="0"/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1142976" y="2428868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6</a:t>
                </a:r>
                <a:endParaRPr lang="ru-RU" dirty="0"/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1142976" y="3643314"/>
                <a:ext cx="4090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А</a:t>
                </a:r>
                <a:r>
                  <a:rPr lang="ru-RU" sz="1400" dirty="0" smtClean="0"/>
                  <a:t>2</a:t>
                </a:r>
                <a:endParaRPr lang="ru-RU" dirty="0"/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1142976" y="3071810"/>
                <a:ext cx="4090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А</a:t>
                </a:r>
                <a:r>
                  <a:rPr lang="ru-RU" sz="1400" dirty="0" smtClean="0"/>
                  <a:t>0</a:t>
                </a:r>
                <a:endParaRPr lang="ru-RU" dirty="0"/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1142976" y="3357562"/>
                <a:ext cx="4090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А</a:t>
                </a:r>
                <a:r>
                  <a:rPr lang="ru-RU" sz="1400" dirty="0" smtClean="0"/>
                  <a:t>1</a:t>
                </a:r>
                <a:endParaRPr lang="ru-RU" dirty="0"/>
              </a:p>
            </p:txBody>
          </p:sp>
          <p:cxnSp>
            <p:nvCxnSpPr>
              <p:cNvPr id="91" name="Прямая соединительная линия 90"/>
              <p:cNvCxnSpPr/>
              <p:nvPr/>
            </p:nvCxnSpPr>
            <p:spPr>
              <a:xfrm>
                <a:off x="642910" y="1142984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Прямая соединительная линия 91"/>
              <p:cNvCxnSpPr/>
              <p:nvPr/>
            </p:nvCxnSpPr>
            <p:spPr>
              <a:xfrm>
                <a:off x="642910" y="2000240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Прямая соединительная линия 92"/>
              <p:cNvCxnSpPr/>
              <p:nvPr/>
            </p:nvCxnSpPr>
            <p:spPr>
              <a:xfrm>
                <a:off x="642910" y="1714488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Прямая соединительная линия 93"/>
              <p:cNvCxnSpPr/>
              <p:nvPr/>
            </p:nvCxnSpPr>
            <p:spPr>
              <a:xfrm>
                <a:off x="642910" y="1428736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Прямая соединительная линия 94"/>
              <p:cNvCxnSpPr/>
              <p:nvPr/>
            </p:nvCxnSpPr>
            <p:spPr>
              <a:xfrm>
                <a:off x="285720" y="857232"/>
                <a:ext cx="85725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Прямая соединительная линия 95"/>
              <p:cNvCxnSpPr/>
              <p:nvPr/>
            </p:nvCxnSpPr>
            <p:spPr>
              <a:xfrm>
                <a:off x="642910" y="3286124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Прямая соединительная линия 96"/>
              <p:cNvCxnSpPr/>
              <p:nvPr/>
            </p:nvCxnSpPr>
            <p:spPr>
              <a:xfrm>
                <a:off x="642910" y="2857496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Прямая соединительная линия 97"/>
              <p:cNvCxnSpPr/>
              <p:nvPr/>
            </p:nvCxnSpPr>
            <p:spPr>
              <a:xfrm>
                <a:off x="642910" y="2571744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Прямая соединительная линия 98"/>
              <p:cNvCxnSpPr/>
              <p:nvPr/>
            </p:nvCxnSpPr>
            <p:spPr>
              <a:xfrm>
                <a:off x="642910" y="2357430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Прямая соединительная линия 99"/>
              <p:cNvCxnSpPr/>
              <p:nvPr/>
            </p:nvCxnSpPr>
            <p:spPr>
              <a:xfrm>
                <a:off x="642910" y="3857628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Прямая соединительная линия 100"/>
              <p:cNvCxnSpPr/>
              <p:nvPr/>
            </p:nvCxnSpPr>
            <p:spPr>
              <a:xfrm>
                <a:off x="642910" y="3571876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Прямая соединительная линия 101"/>
              <p:cNvCxnSpPr/>
              <p:nvPr/>
            </p:nvCxnSpPr>
            <p:spPr>
              <a:xfrm>
                <a:off x="1142976" y="3071810"/>
                <a:ext cx="500066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Прямая соединительная линия 102"/>
              <p:cNvCxnSpPr/>
              <p:nvPr/>
            </p:nvCxnSpPr>
            <p:spPr>
              <a:xfrm rot="5400000">
                <a:off x="-34957" y="2392355"/>
                <a:ext cx="3357586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Прямая соединительная линия 103"/>
              <p:cNvCxnSpPr/>
              <p:nvPr/>
            </p:nvCxnSpPr>
            <p:spPr>
              <a:xfrm rot="5400000">
                <a:off x="750861" y="2392355"/>
                <a:ext cx="3357586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TextBox 104"/>
              <p:cNvSpPr txBox="1"/>
              <p:nvPr/>
            </p:nvSpPr>
            <p:spPr>
              <a:xfrm>
                <a:off x="1928794" y="3571876"/>
                <a:ext cx="4812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err="1" smtClean="0"/>
                  <a:t>Мх</a:t>
                </a:r>
                <a:endParaRPr lang="ru-RU" dirty="0"/>
              </a:p>
            </p:txBody>
          </p:sp>
          <p:cxnSp>
            <p:nvCxnSpPr>
              <p:cNvPr id="106" name="Прямая соединительная линия 105"/>
              <p:cNvCxnSpPr/>
              <p:nvPr/>
            </p:nvCxnSpPr>
            <p:spPr>
              <a:xfrm>
                <a:off x="2928926" y="1428736"/>
                <a:ext cx="214314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TextBox 106"/>
              <p:cNvSpPr txBox="1"/>
              <p:nvPr/>
            </p:nvSpPr>
            <p:spPr>
              <a:xfrm>
                <a:off x="2500298" y="1285860"/>
                <a:ext cx="4397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kk-KZ" sz="1400" dirty="0" smtClean="0"/>
                  <a:t>2</a:t>
                </a:r>
                <a:endParaRPr lang="ru-RU" dirty="0"/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285720" y="3071810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0</a:t>
                </a:r>
                <a:endParaRPr lang="ru-RU" dirty="0"/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285720" y="3429000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en-GB" sz="1400" dirty="0" smtClean="0"/>
                  <a:t>1</a:t>
                </a:r>
                <a:endParaRPr lang="ru-RU" dirty="0"/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285720" y="3702610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en-GB" sz="1400" dirty="0" smtClean="0"/>
                  <a:t>2</a:t>
                </a:r>
                <a:endParaRPr lang="ru-RU" dirty="0"/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642910" y="250030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dirty="0"/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3786182" y="928670"/>
            <a:ext cx="51435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Здесь все просто. Согласно ТИ, у нас везде «0» и только в последней 16-й строчке идет «1».</a:t>
            </a:r>
          </a:p>
          <a:p>
            <a:r>
              <a:rPr lang="ru-RU" dirty="0" smtClean="0"/>
              <a:t>Т.о. входы Х</a:t>
            </a:r>
            <a:r>
              <a:rPr lang="ru-RU" sz="1400" dirty="0" smtClean="0"/>
              <a:t>0</a:t>
            </a:r>
            <a:r>
              <a:rPr lang="ru-RU" dirty="0" smtClean="0"/>
              <a:t>,Х</a:t>
            </a:r>
            <a:r>
              <a:rPr lang="ru-RU" sz="1400" dirty="0" smtClean="0"/>
              <a:t>1</a:t>
            </a:r>
            <a:r>
              <a:rPr lang="ru-RU" dirty="0" smtClean="0"/>
              <a:t>,Х</a:t>
            </a:r>
            <a:r>
              <a:rPr lang="ru-RU" sz="1400" dirty="0" smtClean="0"/>
              <a:t>2</a:t>
            </a:r>
            <a:r>
              <a:rPr lang="ru-RU" dirty="0" smtClean="0"/>
              <a:t>,Х</a:t>
            </a:r>
            <a:r>
              <a:rPr lang="ru-RU" sz="1400" dirty="0" smtClean="0"/>
              <a:t>3</a:t>
            </a:r>
            <a:r>
              <a:rPr lang="ru-RU" dirty="0" smtClean="0"/>
              <a:t>,Х</a:t>
            </a:r>
            <a:r>
              <a:rPr lang="ru-RU" sz="1400" dirty="0" smtClean="0"/>
              <a:t>4</a:t>
            </a:r>
            <a:r>
              <a:rPr lang="ru-RU" dirty="0" smtClean="0"/>
              <a:t>,Х</a:t>
            </a:r>
            <a:r>
              <a:rPr lang="ru-RU" sz="1400" dirty="0" smtClean="0"/>
              <a:t>5</a:t>
            </a:r>
            <a:r>
              <a:rPr lang="ru-RU" dirty="0" smtClean="0"/>
              <a:t>,Х</a:t>
            </a:r>
            <a:r>
              <a:rPr lang="ru-RU" sz="1400" dirty="0" smtClean="0"/>
              <a:t>6</a:t>
            </a:r>
            <a:r>
              <a:rPr lang="ru-RU" dirty="0" smtClean="0"/>
              <a:t> объединяем и подаем на них «0».</a:t>
            </a:r>
          </a:p>
          <a:p>
            <a:endParaRPr lang="ru-RU" dirty="0" smtClean="0"/>
          </a:p>
          <a:p>
            <a:r>
              <a:rPr lang="ru-RU" dirty="0" smtClean="0"/>
              <a:t>А на 7-й вход подаем Х</a:t>
            </a:r>
            <a:r>
              <a:rPr lang="ru-RU" sz="1400" dirty="0" smtClean="0"/>
              <a:t>3</a:t>
            </a:r>
            <a:endParaRPr lang="ru-RU" dirty="0"/>
          </a:p>
        </p:txBody>
      </p:sp>
      <p:cxnSp>
        <p:nvCxnSpPr>
          <p:cNvPr id="117" name="Прямая соединительная линия 116"/>
          <p:cNvCxnSpPr/>
          <p:nvPr/>
        </p:nvCxnSpPr>
        <p:spPr>
          <a:xfrm rot="5400000">
            <a:off x="214282" y="1500174"/>
            <a:ext cx="171451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285720" y="428604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«0»</a:t>
            </a:r>
            <a:endParaRPr lang="ru-RU" dirty="0"/>
          </a:p>
        </p:txBody>
      </p:sp>
      <p:sp>
        <p:nvSpPr>
          <p:cNvPr id="121" name="Прямоугольник 120"/>
          <p:cNvSpPr/>
          <p:nvPr/>
        </p:nvSpPr>
        <p:spPr>
          <a:xfrm>
            <a:off x="4357686" y="2714620"/>
            <a:ext cx="420967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2</a:t>
            </a:r>
            <a:r>
              <a:rPr lang="ru-RU" dirty="0" smtClean="0"/>
              <a:t> Х</a:t>
            </a:r>
            <a:r>
              <a:rPr lang="ru-RU" sz="1400" dirty="0" smtClean="0"/>
              <a:t>1</a:t>
            </a:r>
            <a:r>
              <a:rPr lang="ru-RU" dirty="0" smtClean="0"/>
              <a:t> Х</a:t>
            </a:r>
            <a:r>
              <a:rPr lang="ru-RU" sz="1400" dirty="0" smtClean="0"/>
              <a:t>0   </a:t>
            </a:r>
            <a:r>
              <a:rPr lang="en-GB" dirty="0" smtClean="0"/>
              <a:t>Y</a:t>
            </a:r>
            <a:r>
              <a:rPr lang="ru-RU" sz="1400" dirty="0" smtClean="0"/>
              <a:t>2  </a:t>
            </a:r>
            <a:r>
              <a:rPr lang="ru-RU" dirty="0" smtClean="0"/>
              <a:t>Х</a:t>
            </a:r>
            <a:r>
              <a:rPr lang="ru-RU" sz="1400" dirty="0" smtClean="0"/>
              <a:t>3 </a:t>
            </a:r>
            <a:endParaRPr lang="ru-RU" sz="1600" i="1" dirty="0" smtClean="0"/>
          </a:p>
          <a:p>
            <a:r>
              <a:rPr lang="ru-RU" dirty="0" smtClean="0"/>
              <a:t>1   1   1  </a:t>
            </a:r>
            <a:r>
              <a:rPr lang="en-GB" dirty="0" smtClean="0"/>
              <a:t> </a:t>
            </a:r>
            <a:r>
              <a:rPr lang="kk-KZ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0   </a:t>
            </a:r>
            <a:r>
              <a:rPr lang="ru-RU" dirty="0" smtClean="0"/>
              <a:t>0</a:t>
            </a:r>
            <a:r>
              <a:rPr lang="en-GB" dirty="0" smtClean="0"/>
              <a:t>  </a:t>
            </a:r>
            <a:r>
              <a:rPr lang="ru-RU" dirty="0" smtClean="0"/>
              <a:t> </a:t>
            </a:r>
            <a:r>
              <a:rPr lang="en-GB" dirty="0" smtClean="0"/>
              <a:t>- </a:t>
            </a:r>
            <a:r>
              <a:rPr lang="ru-RU" b="1" dirty="0" smtClean="0"/>
              <a:t>8-я</a:t>
            </a:r>
            <a:r>
              <a:rPr lang="ru-RU" dirty="0" smtClean="0"/>
              <a:t> строчка</a:t>
            </a:r>
            <a:r>
              <a:rPr lang="en-GB" dirty="0" smtClean="0"/>
              <a:t> </a:t>
            </a:r>
            <a:r>
              <a:rPr lang="kk-KZ" dirty="0" smtClean="0"/>
              <a:t>ТИ </a:t>
            </a:r>
            <a:r>
              <a:rPr lang="en-GB" dirty="0" smtClean="0"/>
              <a:t>(</a:t>
            </a:r>
            <a:r>
              <a:rPr lang="kk-KZ" dirty="0" smtClean="0"/>
              <a:t>вход 7</a:t>
            </a:r>
            <a:r>
              <a:rPr lang="en-GB" dirty="0" smtClean="0"/>
              <a:t>)</a:t>
            </a:r>
            <a:endParaRPr lang="kk-KZ" dirty="0" smtClean="0"/>
          </a:p>
          <a:p>
            <a:r>
              <a:rPr lang="kk-KZ" dirty="0" smtClean="0"/>
              <a:t>1</a:t>
            </a:r>
            <a:r>
              <a:rPr lang="ru-RU" dirty="0" smtClean="0"/>
              <a:t>   1   1    </a:t>
            </a:r>
            <a:r>
              <a:rPr lang="ru-RU" dirty="0" smtClean="0">
                <a:solidFill>
                  <a:srgbClr val="C00000"/>
                </a:solidFill>
              </a:rPr>
              <a:t>1</a:t>
            </a:r>
            <a:r>
              <a:rPr lang="ru-RU" dirty="0" smtClean="0"/>
              <a:t>   1  - </a:t>
            </a:r>
            <a:r>
              <a:rPr lang="ru-RU" b="1" dirty="0" smtClean="0"/>
              <a:t>16-я</a:t>
            </a:r>
            <a:r>
              <a:rPr lang="ru-RU" dirty="0" smtClean="0"/>
              <a:t> строчка ТИ (вход 15) </a:t>
            </a:r>
          </a:p>
          <a:p>
            <a:r>
              <a:rPr lang="ru-RU" sz="1200" i="1" dirty="0" smtClean="0"/>
              <a:t>                                                                       </a:t>
            </a:r>
            <a:endParaRPr lang="kk-KZ" sz="1200" i="1" dirty="0" smtClean="0"/>
          </a:p>
        </p:txBody>
      </p:sp>
      <p:sp>
        <p:nvSpPr>
          <p:cNvPr id="122" name="TextBox 121"/>
          <p:cNvSpPr txBox="1"/>
          <p:nvPr/>
        </p:nvSpPr>
        <p:spPr>
          <a:xfrm>
            <a:off x="4786314" y="3643314"/>
            <a:ext cx="324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 вход Х</a:t>
            </a:r>
            <a:r>
              <a:rPr lang="ru-RU" sz="1400" dirty="0" smtClean="0">
                <a:solidFill>
                  <a:srgbClr val="C00000"/>
                </a:solidFill>
              </a:rPr>
              <a:t>7</a:t>
            </a:r>
            <a:r>
              <a:rPr lang="ru-RU" dirty="0" smtClean="0">
                <a:solidFill>
                  <a:srgbClr val="C00000"/>
                </a:solidFill>
              </a:rPr>
              <a:t> подаем значение Х</a:t>
            </a:r>
            <a:r>
              <a:rPr lang="ru-RU" sz="1400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571472" y="4357694"/>
            <a:ext cx="76563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Вот так КС выглядит на мультиплексоре.</a:t>
            </a:r>
          </a:p>
          <a:p>
            <a:endParaRPr lang="ru-RU" dirty="0" smtClean="0"/>
          </a:p>
          <a:p>
            <a:r>
              <a:rPr lang="ru-RU" dirty="0" smtClean="0"/>
              <a:t>Теперь рассмотрим, как же данная схема будет выглядеть на дешифраторе.</a:t>
            </a:r>
            <a:endParaRPr lang="ru-RU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14290"/>
            <a:ext cx="47149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На вход Е подаем «1», чтобы дешифратор работал;</a:t>
            </a:r>
          </a:p>
          <a:p>
            <a:pPr marL="342900" indent="-342900">
              <a:buAutoNum type="arabicPeriod"/>
            </a:pPr>
            <a:r>
              <a:rPr lang="ru-RU" dirty="0" smtClean="0"/>
              <a:t>Дешифратор имеет 16 – выходов: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 – Y</a:t>
            </a:r>
            <a:r>
              <a:rPr lang="en-GB" sz="1400" dirty="0" smtClean="0"/>
              <a:t>15</a:t>
            </a:r>
            <a:r>
              <a:rPr lang="ru-RU" dirty="0" smtClean="0"/>
              <a:t>;</a:t>
            </a:r>
          </a:p>
          <a:p>
            <a:pPr marL="342900" indent="-342900">
              <a:buAutoNum type="arabicPeriod"/>
            </a:pPr>
            <a:r>
              <a:rPr lang="ru-RU" dirty="0" smtClean="0"/>
              <a:t>Дешифратор имеет 4 входа: Х</a:t>
            </a:r>
            <a:r>
              <a:rPr lang="ru-RU" sz="1400" dirty="0" smtClean="0"/>
              <a:t>0</a:t>
            </a:r>
            <a:r>
              <a:rPr lang="ru-RU" dirty="0" smtClean="0"/>
              <a:t>, Х</a:t>
            </a:r>
            <a:r>
              <a:rPr lang="ru-RU" sz="1400" dirty="0" smtClean="0"/>
              <a:t>1</a:t>
            </a:r>
            <a:r>
              <a:rPr lang="ru-RU" dirty="0" smtClean="0"/>
              <a:t>, Х</a:t>
            </a:r>
            <a:r>
              <a:rPr lang="ru-RU" sz="1400" dirty="0" smtClean="0"/>
              <a:t>2</a:t>
            </a:r>
            <a:r>
              <a:rPr lang="ru-RU" dirty="0" smtClean="0"/>
              <a:t>, Х</a:t>
            </a:r>
            <a:r>
              <a:rPr lang="ru-RU" sz="1400" dirty="0" smtClean="0"/>
              <a:t>3</a:t>
            </a:r>
            <a:r>
              <a:rPr lang="ru-RU" dirty="0" smtClean="0"/>
              <a:t>;</a:t>
            </a:r>
          </a:p>
          <a:p>
            <a:pPr marL="342900" indent="-342900">
              <a:buAutoNum type="arabicPeriod"/>
            </a:pPr>
            <a:r>
              <a:rPr lang="ru-RU" dirty="0" smtClean="0"/>
              <a:t>Смотрим ТИ: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Для </a:t>
            </a:r>
            <a:r>
              <a:rPr lang="en-GB" b="1" dirty="0" smtClean="0"/>
              <a:t>Y</a:t>
            </a:r>
            <a:r>
              <a:rPr lang="en-GB" sz="1400" b="1" dirty="0" smtClean="0"/>
              <a:t>0</a:t>
            </a:r>
            <a:r>
              <a:rPr lang="ru-RU" dirty="0" smtClean="0"/>
              <a:t>: «1» там, где выходы: </a:t>
            </a:r>
          </a:p>
          <a:p>
            <a:pPr marL="342900" indent="-342900" algn="just"/>
            <a:r>
              <a:rPr lang="en-GB" dirty="0" smtClean="0"/>
              <a:t>Y</a:t>
            </a:r>
            <a:r>
              <a:rPr lang="en-GB" sz="1400" dirty="0" smtClean="0"/>
              <a:t>1</a:t>
            </a:r>
            <a:r>
              <a:rPr lang="en-GB" dirty="0" smtClean="0"/>
              <a:t>, Y</a:t>
            </a:r>
            <a:r>
              <a:rPr lang="en-GB" sz="1400" dirty="0" smtClean="0"/>
              <a:t>2</a:t>
            </a:r>
            <a:r>
              <a:rPr lang="ru-RU" dirty="0" smtClean="0"/>
              <a:t>, </a:t>
            </a:r>
            <a:r>
              <a:rPr lang="en-GB" dirty="0" smtClean="0"/>
              <a:t>Y</a:t>
            </a:r>
            <a:r>
              <a:rPr lang="en-GB" sz="1400" dirty="0" smtClean="0"/>
              <a:t>4</a:t>
            </a:r>
            <a:r>
              <a:rPr lang="en-GB" dirty="0" smtClean="0"/>
              <a:t>, Y</a:t>
            </a:r>
            <a:r>
              <a:rPr lang="en-GB" sz="1400" dirty="0" smtClean="0"/>
              <a:t>7</a:t>
            </a:r>
            <a:r>
              <a:rPr lang="en-GB" dirty="0" smtClean="0"/>
              <a:t>, Y</a:t>
            </a:r>
            <a:r>
              <a:rPr lang="en-GB" sz="1400" dirty="0" smtClean="0"/>
              <a:t>8</a:t>
            </a:r>
            <a:r>
              <a:rPr lang="en-GB" dirty="0" smtClean="0"/>
              <a:t>, Y</a:t>
            </a:r>
            <a:r>
              <a:rPr lang="en-GB" sz="1400" dirty="0" smtClean="0"/>
              <a:t>11</a:t>
            </a:r>
            <a:r>
              <a:rPr lang="en-GB" dirty="0" smtClean="0"/>
              <a:t>, Y</a:t>
            </a:r>
            <a:r>
              <a:rPr lang="en-GB" sz="1400" dirty="0" smtClean="0"/>
              <a:t>13</a:t>
            </a:r>
            <a:r>
              <a:rPr lang="en-GB" dirty="0" smtClean="0"/>
              <a:t>, Y</a:t>
            </a:r>
            <a:r>
              <a:rPr lang="en-GB" sz="1400" dirty="0" smtClean="0"/>
              <a:t>14</a:t>
            </a:r>
            <a:r>
              <a:rPr lang="kk-KZ" sz="1400" dirty="0" smtClean="0"/>
              <a:t> </a:t>
            </a:r>
            <a:r>
              <a:rPr lang="kk-KZ" dirty="0" smtClean="0"/>
              <a:t>и объединяем все выходы с элементом </a:t>
            </a:r>
            <a:r>
              <a:rPr lang="ru-RU" dirty="0" smtClean="0"/>
              <a:t>«ИЛИ»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214282" y="292893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/>
            <a:r>
              <a:rPr lang="ru-RU" dirty="0" smtClean="0"/>
              <a:t>Для </a:t>
            </a:r>
            <a:r>
              <a:rPr lang="en-GB" b="1" dirty="0" smtClean="0"/>
              <a:t>Y</a:t>
            </a:r>
            <a:r>
              <a:rPr lang="ru-RU" sz="1400" b="1" dirty="0" smtClean="0"/>
              <a:t>1</a:t>
            </a:r>
            <a:r>
              <a:rPr lang="ru-RU" dirty="0" smtClean="0"/>
              <a:t>: «1» там, где выходы: </a:t>
            </a:r>
          </a:p>
          <a:p>
            <a:pPr marL="342900" indent="-342900"/>
            <a:r>
              <a:rPr lang="en-GB" dirty="0" smtClean="0"/>
              <a:t>Y</a:t>
            </a:r>
            <a:r>
              <a:rPr lang="ru-RU" sz="1400" dirty="0" smtClean="0"/>
              <a:t>3</a:t>
            </a:r>
            <a:r>
              <a:rPr lang="en-GB" dirty="0" smtClean="0"/>
              <a:t>, Y</a:t>
            </a:r>
            <a:r>
              <a:rPr lang="ru-RU" sz="1400" dirty="0" smtClean="0"/>
              <a:t>5</a:t>
            </a:r>
            <a:r>
              <a:rPr lang="ru-RU" dirty="0" smtClean="0"/>
              <a:t>, </a:t>
            </a:r>
            <a:r>
              <a:rPr lang="en-GB" dirty="0" smtClean="0"/>
              <a:t>Y</a:t>
            </a:r>
            <a:r>
              <a:rPr lang="ru-RU" sz="1400" dirty="0" smtClean="0"/>
              <a:t>6</a:t>
            </a:r>
            <a:r>
              <a:rPr lang="en-GB" dirty="0" smtClean="0"/>
              <a:t>, Y</a:t>
            </a:r>
            <a:r>
              <a:rPr lang="en-GB" sz="1400" dirty="0" smtClean="0"/>
              <a:t>7</a:t>
            </a:r>
            <a:r>
              <a:rPr lang="en-GB" dirty="0" smtClean="0"/>
              <a:t>, Y</a:t>
            </a:r>
            <a:r>
              <a:rPr lang="ru-RU" sz="1400" dirty="0" smtClean="0"/>
              <a:t>9</a:t>
            </a:r>
            <a:r>
              <a:rPr lang="en-GB" dirty="0" smtClean="0"/>
              <a:t>, Y</a:t>
            </a:r>
            <a:r>
              <a:rPr lang="en-GB" sz="1400" dirty="0" smtClean="0"/>
              <a:t>1</a:t>
            </a:r>
            <a:r>
              <a:rPr lang="ru-RU" sz="1400" dirty="0" smtClean="0"/>
              <a:t>0</a:t>
            </a:r>
            <a:r>
              <a:rPr lang="en-GB" dirty="0" smtClean="0"/>
              <a:t>, Y</a:t>
            </a:r>
            <a:r>
              <a:rPr lang="en-GB" sz="1400" dirty="0" smtClean="0"/>
              <a:t>1</a:t>
            </a:r>
            <a:r>
              <a:rPr lang="ru-RU" sz="1400" dirty="0" smtClean="0"/>
              <a:t>1</a:t>
            </a:r>
            <a:r>
              <a:rPr lang="ru-RU" dirty="0" smtClean="0"/>
              <a:t>,</a:t>
            </a:r>
            <a:r>
              <a:rPr lang="ru-RU" sz="1400" dirty="0" smtClean="0"/>
              <a:t> </a:t>
            </a:r>
            <a:r>
              <a:rPr lang="en-GB" dirty="0" smtClean="0"/>
              <a:t>Y</a:t>
            </a:r>
            <a:r>
              <a:rPr lang="en-GB" sz="1400" dirty="0" smtClean="0"/>
              <a:t>12, </a:t>
            </a:r>
            <a:r>
              <a:rPr lang="en-GB" dirty="0" smtClean="0"/>
              <a:t>Y</a:t>
            </a:r>
            <a:r>
              <a:rPr lang="en-GB" sz="1400" dirty="0" smtClean="0"/>
              <a:t>13, </a:t>
            </a:r>
            <a:r>
              <a:rPr lang="en-GB" dirty="0" smtClean="0"/>
              <a:t>Y</a:t>
            </a:r>
            <a:r>
              <a:rPr lang="en-GB" sz="1400" dirty="0" smtClean="0"/>
              <a:t>14 </a:t>
            </a:r>
            <a:r>
              <a:rPr lang="kk-KZ" dirty="0" smtClean="0"/>
              <a:t>и объединяем все выходы с элементом </a:t>
            </a:r>
            <a:r>
              <a:rPr lang="ru-RU" dirty="0" smtClean="0"/>
              <a:t>«ИЛИ»</a:t>
            </a:r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1428728" y="3786190"/>
            <a:ext cx="357190" cy="2857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428992" y="2500306"/>
            <a:ext cx="357190" cy="2857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57158" y="421481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/>
            <a:r>
              <a:rPr lang="ru-RU" dirty="0" smtClean="0"/>
              <a:t>Для </a:t>
            </a:r>
            <a:r>
              <a:rPr lang="en-GB" b="1" dirty="0" smtClean="0"/>
              <a:t>Y</a:t>
            </a:r>
            <a:r>
              <a:rPr lang="en-GB" sz="1400" b="1" dirty="0" smtClean="0"/>
              <a:t>2</a:t>
            </a:r>
            <a:r>
              <a:rPr lang="ru-RU" dirty="0" smtClean="0"/>
              <a:t>: «1» там, где выход </a:t>
            </a:r>
            <a:r>
              <a:rPr lang="en-GB" dirty="0" smtClean="0"/>
              <a:t>Y</a:t>
            </a:r>
            <a:r>
              <a:rPr lang="en-GB" sz="1400" dirty="0" smtClean="0"/>
              <a:t>15</a:t>
            </a:r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3428992" y="4286256"/>
            <a:ext cx="357190" cy="28575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/>
              </a:solidFill>
            </a:endParaRPr>
          </a:p>
        </p:txBody>
      </p:sp>
      <p:grpSp>
        <p:nvGrpSpPr>
          <p:cNvPr id="47" name="Группа 46"/>
          <p:cNvGrpSpPr/>
          <p:nvPr/>
        </p:nvGrpSpPr>
        <p:grpSpPr>
          <a:xfrm>
            <a:off x="5072066" y="714356"/>
            <a:ext cx="3980080" cy="5523657"/>
            <a:chOff x="5072066" y="714356"/>
            <a:chExt cx="3980080" cy="5523657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072066" y="714356"/>
              <a:ext cx="3571900" cy="5523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Прямоугольник 5"/>
            <p:cNvSpPr/>
            <p:nvPr/>
          </p:nvSpPr>
          <p:spPr>
            <a:xfrm>
              <a:off x="7572396" y="1428736"/>
              <a:ext cx="357190" cy="2857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8001024" y="1428736"/>
              <a:ext cx="500066" cy="2857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572528" y="1643050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2</a:t>
              </a:r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41470" y="1357298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1</a:t>
              </a:r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7572396" y="1714488"/>
              <a:ext cx="357190" cy="2857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8001024" y="1714488"/>
              <a:ext cx="500066" cy="2857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8001024" y="2357430"/>
              <a:ext cx="500066" cy="2857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7572396" y="2357430"/>
              <a:ext cx="357190" cy="2857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572528" y="2273850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4</a:t>
              </a:r>
              <a:endParaRPr lang="ru-RU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929586" y="714356"/>
              <a:ext cx="95692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k-KZ" dirty="0" smtClean="0"/>
                <a:t>Выходы</a:t>
              </a:r>
              <a:endParaRPr lang="ru-RU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7572396" y="3357562"/>
              <a:ext cx="357190" cy="2857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7572396" y="3643314"/>
              <a:ext cx="357190" cy="2857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7572396" y="4643446"/>
              <a:ext cx="357190" cy="2857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7572396" y="5286388"/>
              <a:ext cx="357190" cy="2857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7572396" y="5572140"/>
              <a:ext cx="357190" cy="2857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8001024" y="3357562"/>
              <a:ext cx="500066" cy="2857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8001024" y="3643314"/>
              <a:ext cx="500066" cy="2857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8001024" y="4643446"/>
              <a:ext cx="500066" cy="2857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8001024" y="5286388"/>
              <a:ext cx="500066" cy="2857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8001024" y="5572140"/>
              <a:ext cx="500066" cy="2857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572528" y="5559998"/>
              <a:ext cx="4796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kk-KZ" sz="1400" dirty="0" smtClean="0"/>
                <a:t>1</a:t>
              </a:r>
              <a:r>
                <a:rPr lang="en-GB" sz="1400" dirty="0" smtClean="0"/>
                <a:t>4</a:t>
              </a:r>
              <a:endParaRPr lang="ru-RU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572528" y="3345420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kk-KZ" sz="1400" dirty="0" smtClean="0"/>
                <a:t>7</a:t>
              </a:r>
              <a:endParaRPr lang="ru-RU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572528" y="3631172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kk-KZ" sz="1400" dirty="0" smtClean="0"/>
                <a:t>8</a:t>
              </a:r>
              <a:endParaRPr lang="ru-RU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572528" y="5274246"/>
              <a:ext cx="4796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kk-KZ" sz="1400" dirty="0" smtClean="0"/>
                <a:t>13</a:t>
              </a:r>
              <a:endParaRPr lang="ru-RU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72528" y="4631304"/>
              <a:ext cx="4796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kk-KZ" sz="1400" dirty="0" smtClean="0"/>
                <a:t>11</a:t>
              </a:r>
              <a:endParaRPr lang="ru-RU" dirty="0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143768" y="3071810"/>
              <a:ext cx="357190" cy="28575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2"/>
                </a:solidFill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7143768" y="2714620"/>
              <a:ext cx="357190" cy="28575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2"/>
                </a:solidFill>
              </a:endParaRP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7143768" y="2071678"/>
              <a:ext cx="357190" cy="28575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2"/>
                </a:solidFill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7143768" y="3357562"/>
              <a:ext cx="357190" cy="28575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2"/>
                </a:solidFill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7143768" y="4000504"/>
              <a:ext cx="357190" cy="28575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2"/>
                </a:solidFill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7143768" y="4286256"/>
              <a:ext cx="357190" cy="28575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2"/>
                </a:solidFill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7143768" y="4643446"/>
              <a:ext cx="357190" cy="28575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2"/>
                </a:solidFill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7143768" y="4929198"/>
              <a:ext cx="357190" cy="28575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2"/>
                </a:solidFill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7143768" y="5286388"/>
              <a:ext cx="357190" cy="28575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2"/>
                </a:solidFill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7143768" y="5643578"/>
              <a:ext cx="357190" cy="28575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2"/>
                </a:solidFill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6786578" y="5929330"/>
              <a:ext cx="357190" cy="285752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Прямоугольник 109"/>
          <p:cNvSpPr/>
          <p:nvPr/>
        </p:nvSpPr>
        <p:spPr>
          <a:xfrm>
            <a:off x="1071538" y="285728"/>
            <a:ext cx="1785950" cy="46434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TextBox 110"/>
          <p:cNvSpPr txBox="1"/>
          <p:nvPr/>
        </p:nvSpPr>
        <p:spPr>
          <a:xfrm>
            <a:off x="2469240" y="28572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0</a:t>
            </a:r>
            <a:endParaRPr lang="ru-RU" dirty="0"/>
          </a:p>
        </p:txBody>
      </p:sp>
      <p:sp>
        <p:nvSpPr>
          <p:cNvPr id="116" name="TextBox 115"/>
          <p:cNvSpPr txBox="1"/>
          <p:nvPr/>
        </p:nvSpPr>
        <p:spPr>
          <a:xfrm>
            <a:off x="500034" y="571480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1</a:t>
            </a:r>
            <a:endParaRPr lang="ru-RU" dirty="0"/>
          </a:p>
        </p:txBody>
      </p:sp>
      <p:sp>
        <p:nvSpPr>
          <p:cNvPr id="118" name="TextBox 117"/>
          <p:cNvSpPr txBox="1"/>
          <p:nvPr/>
        </p:nvSpPr>
        <p:spPr>
          <a:xfrm>
            <a:off x="500034" y="285728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0</a:t>
            </a:r>
            <a:endParaRPr lang="ru-RU" dirty="0"/>
          </a:p>
        </p:txBody>
      </p:sp>
      <p:sp>
        <p:nvSpPr>
          <p:cNvPr id="119" name="TextBox 118"/>
          <p:cNvSpPr txBox="1"/>
          <p:nvPr/>
        </p:nvSpPr>
        <p:spPr>
          <a:xfrm>
            <a:off x="1071538" y="1130842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3</a:t>
            </a:r>
            <a:endParaRPr lang="ru-RU" dirty="0"/>
          </a:p>
        </p:txBody>
      </p:sp>
      <p:sp>
        <p:nvSpPr>
          <p:cNvPr id="120" name="TextBox 119"/>
          <p:cNvSpPr txBox="1"/>
          <p:nvPr/>
        </p:nvSpPr>
        <p:spPr>
          <a:xfrm>
            <a:off x="1071538" y="857232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2</a:t>
            </a:r>
            <a:endParaRPr lang="ru-RU" dirty="0"/>
          </a:p>
        </p:txBody>
      </p:sp>
      <p:sp>
        <p:nvSpPr>
          <p:cNvPr id="121" name="TextBox 120"/>
          <p:cNvSpPr txBox="1"/>
          <p:nvPr/>
        </p:nvSpPr>
        <p:spPr>
          <a:xfrm>
            <a:off x="1071538" y="571480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1</a:t>
            </a:r>
            <a:endParaRPr lang="ru-RU" dirty="0"/>
          </a:p>
        </p:txBody>
      </p:sp>
      <p:sp>
        <p:nvSpPr>
          <p:cNvPr id="122" name="TextBox 121"/>
          <p:cNvSpPr txBox="1"/>
          <p:nvPr/>
        </p:nvSpPr>
        <p:spPr>
          <a:xfrm>
            <a:off x="1071538" y="285728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0</a:t>
            </a:r>
            <a:endParaRPr lang="ru-RU" dirty="0"/>
          </a:p>
        </p:txBody>
      </p:sp>
      <p:sp>
        <p:nvSpPr>
          <p:cNvPr id="123" name="TextBox 122"/>
          <p:cNvSpPr txBox="1"/>
          <p:nvPr/>
        </p:nvSpPr>
        <p:spPr>
          <a:xfrm>
            <a:off x="2428860" y="4572008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ru-RU" sz="1400" dirty="0" smtClean="0"/>
              <a:t>1</a:t>
            </a:r>
            <a:r>
              <a:rPr lang="en-GB" sz="1400" dirty="0" smtClean="0"/>
              <a:t>5</a:t>
            </a:r>
            <a:endParaRPr lang="ru-RU" dirty="0"/>
          </a:p>
        </p:txBody>
      </p:sp>
      <p:sp>
        <p:nvSpPr>
          <p:cNvPr id="124" name="TextBox 123"/>
          <p:cNvSpPr txBox="1"/>
          <p:nvPr/>
        </p:nvSpPr>
        <p:spPr>
          <a:xfrm>
            <a:off x="500034" y="1130842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3</a:t>
            </a:r>
            <a:endParaRPr lang="ru-RU" dirty="0"/>
          </a:p>
        </p:txBody>
      </p:sp>
      <p:sp>
        <p:nvSpPr>
          <p:cNvPr id="125" name="TextBox 124"/>
          <p:cNvSpPr txBox="1"/>
          <p:nvPr/>
        </p:nvSpPr>
        <p:spPr>
          <a:xfrm>
            <a:off x="500034" y="857232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2</a:t>
            </a:r>
            <a:endParaRPr lang="ru-RU" dirty="0"/>
          </a:p>
        </p:txBody>
      </p:sp>
      <p:cxnSp>
        <p:nvCxnSpPr>
          <p:cNvPr id="127" name="Прямая соединительная линия 126"/>
          <p:cNvCxnSpPr/>
          <p:nvPr/>
        </p:nvCxnSpPr>
        <p:spPr>
          <a:xfrm rot="10800000">
            <a:off x="857224" y="1357298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 rot="10800000">
            <a:off x="857224" y="1071546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Прямая соединительная линия 134"/>
          <p:cNvCxnSpPr/>
          <p:nvPr/>
        </p:nvCxnSpPr>
        <p:spPr>
          <a:xfrm rot="10800000">
            <a:off x="857224" y="785794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/>
          <p:nvPr/>
        </p:nvCxnSpPr>
        <p:spPr>
          <a:xfrm rot="10800000">
            <a:off x="857224" y="500042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/>
          <p:cNvSpPr txBox="1"/>
          <p:nvPr/>
        </p:nvSpPr>
        <p:spPr>
          <a:xfrm>
            <a:off x="2469240" y="1142984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3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2469240" y="857232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2</a:t>
            </a:r>
            <a:endParaRPr lang="ru-RU" dirty="0"/>
          </a:p>
        </p:txBody>
      </p:sp>
      <p:sp>
        <p:nvSpPr>
          <p:cNvPr id="139" name="TextBox 138"/>
          <p:cNvSpPr txBox="1"/>
          <p:nvPr/>
        </p:nvSpPr>
        <p:spPr>
          <a:xfrm>
            <a:off x="2469240" y="57148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ru-RU" sz="1400" dirty="0" smtClean="0"/>
              <a:t>1</a:t>
            </a:r>
            <a:endParaRPr lang="ru-RU" dirty="0"/>
          </a:p>
        </p:txBody>
      </p:sp>
      <p:sp>
        <p:nvSpPr>
          <p:cNvPr id="140" name="TextBox 139"/>
          <p:cNvSpPr txBox="1"/>
          <p:nvPr/>
        </p:nvSpPr>
        <p:spPr>
          <a:xfrm>
            <a:off x="2469240" y="200024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6</a:t>
            </a:r>
            <a:endParaRPr lang="ru-RU" dirty="0"/>
          </a:p>
        </p:txBody>
      </p:sp>
      <p:sp>
        <p:nvSpPr>
          <p:cNvPr id="141" name="TextBox 140"/>
          <p:cNvSpPr txBox="1"/>
          <p:nvPr/>
        </p:nvSpPr>
        <p:spPr>
          <a:xfrm>
            <a:off x="2469240" y="1702346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5</a:t>
            </a:r>
            <a:endParaRPr lang="ru-RU" dirty="0"/>
          </a:p>
        </p:txBody>
      </p:sp>
      <p:sp>
        <p:nvSpPr>
          <p:cNvPr id="142" name="TextBox 141"/>
          <p:cNvSpPr txBox="1"/>
          <p:nvPr/>
        </p:nvSpPr>
        <p:spPr>
          <a:xfrm>
            <a:off x="2469240" y="1428736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4</a:t>
            </a:r>
            <a:endParaRPr lang="ru-RU" dirty="0"/>
          </a:p>
        </p:txBody>
      </p:sp>
      <p:sp>
        <p:nvSpPr>
          <p:cNvPr id="143" name="TextBox 142"/>
          <p:cNvSpPr txBox="1"/>
          <p:nvPr/>
        </p:nvSpPr>
        <p:spPr>
          <a:xfrm>
            <a:off x="2469240" y="2571744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8</a:t>
            </a:r>
            <a:endParaRPr lang="ru-RU" dirty="0"/>
          </a:p>
        </p:txBody>
      </p:sp>
      <p:sp>
        <p:nvSpPr>
          <p:cNvPr id="144" name="TextBox 143"/>
          <p:cNvSpPr txBox="1"/>
          <p:nvPr/>
        </p:nvSpPr>
        <p:spPr>
          <a:xfrm>
            <a:off x="2469240" y="2285992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7</a:t>
            </a:r>
            <a:endParaRPr lang="ru-RU" dirty="0"/>
          </a:p>
        </p:txBody>
      </p:sp>
      <p:sp>
        <p:nvSpPr>
          <p:cNvPr id="145" name="TextBox 144"/>
          <p:cNvSpPr txBox="1"/>
          <p:nvPr/>
        </p:nvSpPr>
        <p:spPr>
          <a:xfrm>
            <a:off x="2449308" y="3143248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ru-RU" sz="1400" dirty="0" smtClean="0"/>
              <a:t>1</a:t>
            </a:r>
            <a:r>
              <a:rPr lang="en-GB" sz="1400" dirty="0" smtClean="0"/>
              <a:t>0</a:t>
            </a:r>
            <a:endParaRPr lang="ru-RU" dirty="0"/>
          </a:p>
        </p:txBody>
      </p:sp>
      <p:sp>
        <p:nvSpPr>
          <p:cNvPr id="146" name="TextBox 145"/>
          <p:cNvSpPr txBox="1"/>
          <p:nvPr/>
        </p:nvSpPr>
        <p:spPr>
          <a:xfrm>
            <a:off x="2469240" y="2857496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9</a:t>
            </a:r>
            <a:endParaRPr lang="ru-RU" dirty="0"/>
          </a:p>
        </p:txBody>
      </p:sp>
      <p:sp>
        <p:nvSpPr>
          <p:cNvPr id="147" name="TextBox 146"/>
          <p:cNvSpPr txBox="1"/>
          <p:nvPr/>
        </p:nvSpPr>
        <p:spPr>
          <a:xfrm>
            <a:off x="2428860" y="398836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ru-RU" sz="1400" dirty="0" smtClean="0"/>
              <a:t>1</a:t>
            </a:r>
            <a:r>
              <a:rPr lang="en-GB" sz="1400" dirty="0" smtClean="0"/>
              <a:t>3</a:t>
            </a:r>
            <a:endParaRPr lang="ru-RU" dirty="0"/>
          </a:p>
        </p:txBody>
      </p:sp>
      <p:sp>
        <p:nvSpPr>
          <p:cNvPr id="148" name="TextBox 147"/>
          <p:cNvSpPr txBox="1"/>
          <p:nvPr/>
        </p:nvSpPr>
        <p:spPr>
          <a:xfrm>
            <a:off x="2449308" y="371475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ru-RU" sz="1400" dirty="0" smtClean="0"/>
              <a:t>1</a:t>
            </a:r>
            <a:r>
              <a:rPr lang="en-GB" sz="1400" dirty="0" smtClean="0"/>
              <a:t>2</a:t>
            </a:r>
            <a:endParaRPr lang="ru-RU" dirty="0"/>
          </a:p>
        </p:txBody>
      </p:sp>
      <p:sp>
        <p:nvSpPr>
          <p:cNvPr id="149" name="TextBox 148"/>
          <p:cNvSpPr txBox="1"/>
          <p:nvPr/>
        </p:nvSpPr>
        <p:spPr>
          <a:xfrm>
            <a:off x="2428860" y="342900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ru-RU" sz="1400" dirty="0" smtClean="0"/>
              <a:t>1</a:t>
            </a:r>
            <a:r>
              <a:rPr lang="en-GB" sz="1400" dirty="0" smtClean="0"/>
              <a:t>1</a:t>
            </a:r>
            <a:endParaRPr lang="ru-RU" dirty="0"/>
          </a:p>
        </p:txBody>
      </p:sp>
      <p:sp>
        <p:nvSpPr>
          <p:cNvPr id="150" name="TextBox 149"/>
          <p:cNvSpPr txBox="1"/>
          <p:nvPr/>
        </p:nvSpPr>
        <p:spPr>
          <a:xfrm>
            <a:off x="2428860" y="4286256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ru-RU" sz="1400" dirty="0" smtClean="0"/>
              <a:t>1</a:t>
            </a:r>
            <a:r>
              <a:rPr lang="en-GB" sz="1400" dirty="0" smtClean="0"/>
              <a:t>4</a:t>
            </a:r>
            <a:endParaRPr lang="ru-RU" dirty="0"/>
          </a:p>
        </p:txBody>
      </p:sp>
      <p:sp>
        <p:nvSpPr>
          <p:cNvPr id="151" name="TextBox 150"/>
          <p:cNvSpPr txBox="1"/>
          <p:nvPr/>
        </p:nvSpPr>
        <p:spPr>
          <a:xfrm>
            <a:off x="1071538" y="4572008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</a:t>
            </a:r>
            <a:endParaRPr lang="ru-RU" dirty="0"/>
          </a:p>
        </p:txBody>
      </p:sp>
      <p:cxnSp>
        <p:nvCxnSpPr>
          <p:cNvPr id="153" name="Прямая соединительная линия 152"/>
          <p:cNvCxnSpPr/>
          <p:nvPr/>
        </p:nvCxnSpPr>
        <p:spPr>
          <a:xfrm rot="5400000">
            <a:off x="-820775" y="2606669"/>
            <a:ext cx="46434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 rot="5400000">
            <a:off x="36481" y="2606669"/>
            <a:ext cx="46434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 rot="10800000">
            <a:off x="1071538" y="4572008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/>
          <p:cNvSpPr txBox="1"/>
          <p:nvPr/>
        </p:nvSpPr>
        <p:spPr>
          <a:xfrm>
            <a:off x="1857356" y="4500570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DC</a:t>
            </a:r>
            <a:endParaRPr lang="ru-RU" dirty="0"/>
          </a:p>
        </p:txBody>
      </p:sp>
      <p:cxnSp>
        <p:nvCxnSpPr>
          <p:cNvPr id="159" name="Прямая соединительная линия 158"/>
          <p:cNvCxnSpPr/>
          <p:nvPr/>
        </p:nvCxnSpPr>
        <p:spPr>
          <a:xfrm rot="10800000">
            <a:off x="857224" y="4714884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357158" y="4572008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«1»</a:t>
            </a:r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>
            <a:off x="7358082" y="142852"/>
            <a:ext cx="642942" cy="45005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3" name="Прямая соединительная линия 162"/>
          <p:cNvCxnSpPr/>
          <p:nvPr/>
        </p:nvCxnSpPr>
        <p:spPr>
          <a:xfrm>
            <a:off x="2857488" y="785794"/>
            <a:ext cx="4500594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Прямая соединительная линия 163"/>
          <p:cNvCxnSpPr/>
          <p:nvPr/>
        </p:nvCxnSpPr>
        <p:spPr>
          <a:xfrm>
            <a:off x="2857488" y="1071546"/>
            <a:ext cx="4500594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/>
          <p:cNvCxnSpPr/>
          <p:nvPr/>
        </p:nvCxnSpPr>
        <p:spPr>
          <a:xfrm>
            <a:off x="2857488" y="1643050"/>
            <a:ext cx="4500594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Прямая соединительная линия 167"/>
          <p:cNvCxnSpPr/>
          <p:nvPr/>
        </p:nvCxnSpPr>
        <p:spPr>
          <a:xfrm>
            <a:off x="2857488" y="2500306"/>
            <a:ext cx="4500594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Прямая соединительная линия 168"/>
          <p:cNvCxnSpPr/>
          <p:nvPr/>
        </p:nvCxnSpPr>
        <p:spPr>
          <a:xfrm>
            <a:off x="2857488" y="2786058"/>
            <a:ext cx="4500594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Прямая соединительная линия 169"/>
          <p:cNvCxnSpPr/>
          <p:nvPr/>
        </p:nvCxnSpPr>
        <p:spPr>
          <a:xfrm>
            <a:off x="2857488" y="3643314"/>
            <a:ext cx="4500594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Прямая соединительная линия 170"/>
          <p:cNvCxnSpPr/>
          <p:nvPr/>
        </p:nvCxnSpPr>
        <p:spPr>
          <a:xfrm>
            <a:off x="2857488" y="4214818"/>
            <a:ext cx="4500594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Прямая соединительная линия 171"/>
          <p:cNvCxnSpPr/>
          <p:nvPr/>
        </p:nvCxnSpPr>
        <p:spPr>
          <a:xfrm>
            <a:off x="2857488" y="4500570"/>
            <a:ext cx="4500594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TextBox 172"/>
          <p:cNvSpPr txBox="1"/>
          <p:nvPr/>
        </p:nvSpPr>
        <p:spPr>
          <a:xfrm>
            <a:off x="7358082" y="14285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«1»</a:t>
            </a:r>
            <a:endParaRPr lang="ru-RU" dirty="0"/>
          </a:p>
        </p:txBody>
      </p:sp>
      <p:cxnSp>
        <p:nvCxnSpPr>
          <p:cNvPr id="178" name="Прямая соединительная линия 177"/>
          <p:cNvCxnSpPr/>
          <p:nvPr/>
        </p:nvCxnSpPr>
        <p:spPr>
          <a:xfrm>
            <a:off x="2857488" y="1357298"/>
            <a:ext cx="4000528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Прямая соединительная линия 179"/>
          <p:cNvCxnSpPr/>
          <p:nvPr/>
        </p:nvCxnSpPr>
        <p:spPr>
          <a:xfrm>
            <a:off x="2857488" y="1928802"/>
            <a:ext cx="3786214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Прямая соединительная линия 180"/>
          <p:cNvCxnSpPr/>
          <p:nvPr/>
        </p:nvCxnSpPr>
        <p:spPr>
          <a:xfrm>
            <a:off x="2857488" y="2214554"/>
            <a:ext cx="3643338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Прямая соединительная линия 181"/>
          <p:cNvCxnSpPr/>
          <p:nvPr/>
        </p:nvCxnSpPr>
        <p:spPr>
          <a:xfrm>
            <a:off x="2857488" y="2571744"/>
            <a:ext cx="3500462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Прямая соединительная линия 182"/>
          <p:cNvCxnSpPr/>
          <p:nvPr/>
        </p:nvCxnSpPr>
        <p:spPr>
          <a:xfrm>
            <a:off x="2857488" y="3071810"/>
            <a:ext cx="3429024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Прямая соединительная линия 183"/>
          <p:cNvCxnSpPr/>
          <p:nvPr/>
        </p:nvCxnSpPr>
        <p:spPr>
          <a:xfrm>
            <a:off x="2857488" y="3357562"/>
            <a:ext cx="3286148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Прямая соединительная линия 184"/>
          <p:cNvCxnSpPr/>
          <p:nvPr/>
        </p:nvCxnSpPr>
        <p:spPr>
          <a:xfrm>
            <a:off x="2857488" y="3714752"/>
            <a:ext cx="3143272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Прямая соединительная линия 193"/>
          <p:cNvCxnSpPr/>
          <p:nvPr/>
        </p:nvCxnSpPr>
        <p:spPr>
          <a:xfrm>
            <a:off x="2857488" y="3929066"/>
            <a:ext cx="3000396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Прямая соединительная линия 195"/>
          <p:cNvCxnSpPr/>
          <p:nvPr/>
        </p:nvCxnSpPr>
        <p:spPr>
          <a:xfrm>
            <a:off x="2857488" y="4286256"/>
            <a:ext cx="2857520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Прямая соединительная линия 197"/>
          <p:cNvCxnSpPr/>
          <p:nvPr/>
        </p:nvCxnSpPr>
        <p:spPr>
          <a:xfrm>
            <a:off x="2857488" y="4572008"/>
            <a:ext cx="2714644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Прямая соединительная линия 203"/>
          <p:cNvCxnSpPr/>
          <p:nvPr/>
        </p:nvCxnSpPr>
        <p:spPr>
          <a:xfrm rot="5400000">
            <a:off x="5144298" y="3071016"/>
            <a:ext cx="3429024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Прямая соединительная линия 206"/>
          <p:cNvCxnSpPr/>
          <p:nvPr/>
        </p:nvCxnSpPr>
        <p:spPr>
          <a:xfrm rot="5400000">
            <a:off x="5144298" y="3428206"/>
            <a:ext cx="3000396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Прямая соединительная линия 207"/>
          <p:cNvCxnSpPr/>
          <p:nvPr/>
        </p:nvCxnSpPr>
        <p:spPr>
          <a:xfrm rot="5400000">
            <a:off x="5072860" y="3642520"/>
            <a:ext cx="2857520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Прямая соединительная линия 208"/>
          <p:cNvCxnSpPr/>
          <p:nvPr/>
        </p:nvCxnSpPr>
        <p:spPr>
          <a:xfrm rot="5400000">
            <a:off x="5037141" y="3892553"/>
            <a:ext cx="2643206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Прямая соединительная линия 209"/>
          <p:cNvCxnSpPr/>
          <p:nvPr/>
        </p:nvCxnSpPr>
        <p:spPr>
          <a:xfrm rot="5400000">
            <a:off x="5144298" y="4214024"/>
            <a:ext cx="2286016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Прямая соединительная линия 210"/>
          <p:cNvCxnSpPr/>
          <p:nvPr/>
        </p:nvCxnSpPr>
        <p:spPr>
          <a:xfrm rot="5400000">
            <a:off x="5037141" y="4464057"/>
            <a:ext cx="2214578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Прямая соединительная линия 216"/>
          <p:cNvCxnSpPr/>
          <p:nvPr/>
        </p:nvCxnSpPr>
        <p:spPr>
          <a:xfrm rot="5400000">
            <a:off x="5001422" y="4714090"/>
            <a:ext cx="2000264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Прямая соединительная линия 219"/>
          <p:cNvCxnSpPr/>
          <p:nvPr/>
        </p:nvCxnSpPr>
        <p:spPr>
          <a:xfrm rot="5400000">
            <a:off x="4858546" y="4928404"/>
            <a:ext cx="2000264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Прямая соединительная линия 220"/>
          <p:cNvCxnSpPr/>
          <p:nvPr/>
        </p:nvCxnSpPr>
        <p:spPr>
          <a:xfrm rot="5400000">
            <a:off x="4822827" y="5178437"/>
            <a:ext cx="1785950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Прямая соединительная линия 222"/>
          <p:cNvCxnSpPr/>
          <p:nvPr/>
        </p:nvCxnSpPr>
        <p:spPr>
          <a:xfrm rot="5400000">
            <a:off x="4751389" y="5392751"/>
            <a:ext cx="1643074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Прямая соединительная линия 228"/>
          <p:cNvCxnSpPr/>
          <p:nvPr/>
        </p:nvCxnSpPr>
        <p:spPr>
          <a:xfrm>
            <a:off x="5572132" y="6215082"/>
            <a:ext cx="2428892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Прямая соединительная линия 230"/>
          <p:cNvCxnSpPr/>
          <p:nvPr/>
        </p:nvCxnSpPr>
        <p:spPr>
          <a:xfrm>
            <a:off x="5715008" y="6072206"/>
            <a:ext cx="2286016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Прямая соединительная линия 232"/>
          <p:cNvCxnSpPr/>
          <p:nvPr/>
        </p:nvCxnSpPr>
        <p:spPr>
          <a:xfrm>
            <a:off x="5857884" y="5929330"/>
            <a:ext cx="2143140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Прямая соединительная линия 234"/>
          <p:cNvCxnSpPr/>
          <p:nvPr/>
        </p:nvCxnSpPr>
        <p:spPr>
          <a:xfrm>
            <a:off x="6000760" y="5715016"/>
            <a:ext cx="2000264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Прямая соединительная линия 236"/>
          <p:cNvCxnSpPr/>
          <p:nvPr/>
        </p:nvCxnSpPr>
        <p:spPr>
          <a:xfrm>
            <a:off x="6143636" y="5572140"/>
            <a:ext cx="1857388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Прямая соединительная линия 238"/>
          <p:cNvCxnSpPr/>
          <p:nvPr/>
        </p:nvCxnSpPr>
        <p:spPr>
          <a:xfrm>
            <a:off x="6286512" y="5357826"/>
            <a:ext cx="1714512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Прямая соединительная линия 240"/>
          <p:cNvCxnSpPr/>
          <p:nvPr/>
        </p:nvCxnSpPr>
        <p:spPr>
          <a:xfrm>
            <a:off x="6357950" y="5214950"/>
            <a:ext cx="1643074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Прямая соединительная линия 242"/>
          <p:cNvCxnSpPr/>
          <p:nvPr/>
        </p:nvCxnSpPr>
        <p:spPr>
          <a:xfrm>
            <a:off x="6500826" y="5072074"/>
            <a:ext cx="1500198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Прямая соединительная линия 244"/>
          <p:cNvCxnSpPr/>
          <p:nvPr/>
        </p:nvCxnSpPr>
        <p:spPr>
          <a:xfrm>
            <a:off x="6643670" y="4929198"/>
            <a:ext cx="1357354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Прямая соединительная линия 247"/>
          <p:cNvCxnSpPr/>
          <p:nvPr/>
        </p:nvCxnSpPr>
        <p:spPr>
          <a:xfrm flipV="1">
            <a:off x="6858016" y="4786322"/>
            <a:ext cx="1143008" cy="952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Прямоугольник 250"/>
          <p:cNvSpPr/>
          <p:nvPr/>
        </p:nvSpPr>
        <p:spPr>
          <a:xfrm>
            <a:off x="8001024" y="4714884"/>
            <a:ext cx="571504" cy="18573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2" name="TextBox 251"/>
          <p:cNvSpPr txBox="1"/>
          <p:nvPr/>
        </p:nvSpPr>
        <p:spPr>
          <a:xfrm>
            <a:off x="8001024" y="4714884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«1»</a:t>
            </a:r>
            <a:endParaRPr lang="ru-RU" dirty="0"/>
          </a:p>
        </p:txBody>
      </p:sp>
      <p:cxnSp>
        <p:nvCxnSpPr>
          <p:cNvPr id="253" name="Прямая соединительная линия 252"/>
          <p:cNvCxnSpPr/>
          <p:nvPr/>
        </p:nvCxnSpPr>
        <p:spPr>
          <a:xfrm rot="5400000">
            <a:off x="3465505" y="5249875"/>
            <a:ext cx="928694" cy="1588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Прямая соединительная линия 255"/>
          <p:cNvCxnSpPr/>
          <p:nvPr/>
        </p:nvCxnSpPr>
        <p:spPr>
          <a:xfrm rot="10800000" flipV="1">
            <a:off x="3929058" y="5715016"/>
            <a:ext cx="704856" cy="9524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TextBox 258"/>
          <p:cNvSpPr txBox="1"/>
          <p:nvPr/>
        </p:nvSpPr>
        <p:spPr>
          <a:xfrm>
            <a:off x="4572000" y="5500702"/>
            <a:ext cx="38824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B0F0"/>
                </a:solidFill>
              </a:rPr>
              <a:t>Y</a:t>
            </a:r>
            <a:r>
              <a:rPr lang="en-GB" sz="1400" dirty="0" smtClean="0">
                <a:solidFill>
                  <a:srgbClr val="00B0F0"/>
                </a:solidFill>
              </a:rPr>
              <a:t>2</a:t>
            </a:r>
            <a:endParaRPr lang="ru-RU" dirty="0">
              <a:solidFill>
                <a:srgbClr val="00B0F0"/>
              </a:solidFill>
            </a:endParaRPr>
          </a:p>
        </p:txBody>
      </p:sp>
      <p:cxnSp>
        <p:nvCxnSpPr>
          <p:cNvPr id="260" name="Прямая соединительная линия 259"/>
          <p:cNvCxnSpPr/>
          <p:nvPr/>
        </p:nvCxnSpPr>
        <p:spPr>
          <a:xfrm rot="10800000">
            <a:off x="8001024" y="2143116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Прямая соединительная линия 260"/>
          <p:cNvCxnSpPr/>
          <p:nvPr/>
        </p:nvCxnSpPr>
        <p:spPr>
          <a:xfrm rot="10800000">
            <a:off x="8572528" y="5500702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TextBox 262"/>
          <p:cNvSpPr txBox="1"/>
          <p:nvPr/>
        </p:nvSpPr>
        <p:spPr>
          <a:xfrm>
            <a:off x="8215338" y="1928802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0</a:t>
            </a:r>
            <a:endParaRPr lang="ru-RU" dirty="0"/>
          </a:p>
        </p:txBody>
      </p:sp>
      <p:sp>
        <p:nvSpPr>
          <p:cNvPr id="264" name="TextBox 263"/>
          <p:cNvSpPr txBox="1"/>
          <p:nvPr/>
        </p:nvSpPr>
        <p:spPr>
          <a:xfrm>
            <a:off x="8612908" y="513137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ru-RU" sz="1400" dirty="0" smtClean="0"/>
              <a:t>1</a:t>
            </a:r>
            <a:endParaRPr lang="ru-RU" dirty="0"/>
          </a:p>
        </p:txBody>
      </p:sp>
      <p:cxnSp>
        <p:nvCxnSpPr>
          <p:cNvPr id="266" name="Прямая соединительная линия 265"/>
          <p:cNvCxnSpPr/>
          <p:nvPr/>
        </p:nvCxnSpPr>
        <p:spPr>
          <a:xfrm rot="10800000" flipV="1">
            <a:off x="2857488" y="4786322"/>
            <a:ext cx="1071570" cy="9524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2071670" y="214290"/>
            <a:ext cx="5155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/>
              <a:t>Наращивание мультиплексоров и дешифраторов</a:t>
            </a:r>
            <a:endParaRPr lang="ru-RU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357158" y="571480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1600" dirty="0" smtClean="0"/>
              <a:t>Предположим</a:t>
            </a:r>
            <a:r>
              <a:rPr lang="ru-RU" sz="1600" dirty="0" smtClean="0"/>
              <a:t>, что имеем несколько мультиплексоров на </a:t>
            </a:r>
            <a:r>
              <a:rPr lang="ru-RU" sz="1600" b="1" dirty="0" smtClean="0"/>
              <a:t>2-а</a:t>
            </a:r>
            <a:r>
              <a:rPr lang="ru-RU" sz="1600" dirty="0" smtClean="0"/>
              <a:t> информационных входа (ИВ). Стоит задача, из нескольких мультиплексоров создать один мультиплексор, но на </a:t>
            </a:r>
            <a:r>
              <a:rPr lang="ru-RU" sz="1600" b="1" dirty="0" smtClean="0"/>
              <a:t>4-е</a:t>
            </a:r>
            <a:r>
              <a:rPr lang="ru-RU" sz="1600" dirty="0" smtClean="0"/>
              <a:t> информационных входа (ИВ).</a:t>
            </a:r>
            <a:endParaRPr lang="ru-RU" sz="1600" dirty="0"/>
          </a:p>
        </p:txBody>
      </p:sp>
      <p:sp>
        <p:nvSpPr>
          <p:cNvPr id="105" name="TextBox 104"/>
          <p:cNvSpPr txBox="1"/>
          <p:nvPr/>
        </p:nvSpPr>
        <p:spPr>
          <a:xfrm>
            <a:off x="2041518" y="1285860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(A)</a:t>
            </a:r>
            <a:endParaRPr lang="ru-RU" dirty="0">
              <a:solidFill>
                <a:srgbClr val="C00000"/>
              </a:solidFill>
            </a:endParaRPr>
          </a:p>
        </p:txBody>
      </p:sp>
      <p:grpSp>
        <p:nvGrpSpPr>
          <p:cNvPr id="158" name="Группа 157"/>
          <p:cNvGrpSpPr/>
          <p:nvPr/>
        </p:nvGrpSpPr>
        <p:grpSpPr>
          <a:xfrm>
            <a:off x="6143636" y="1214422"/>
            <a:ext cx="1785950" cy="2798224"/>
            <a:chOff x="6929454" y="1571612"/>
            <a:chExt cx="1785950" cy="2798224"/>
          </a:xfrm>
        </p:grpSpPr>
        <p:sp>
          <p:nvSpPr>
            <p:cNvPr id="81" name="Прямоугольник 80"/>
            <p:cNvSpPr/>
            <p:nvPr/>
          </p:nvSpPr>
          <p:spPr>
            <a:xfrm>
              <a:off x="7358082" y="2152640"/>
              <a:ext cx="928694" cy="220505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358082" y="243839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358082" y="215264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cxnSp>
          <p:nvCxnSpPr>
            <p:cNvPr id="85" name="Прямая соединительная линия 84"/>
            <p:cNvCxnSpPr/>
            <p:nvPr/>
          </p:nvCxnSpPr>
          <p:spPr>
            <a:xfrm rot="5400000">
              <a:off x="6613539" y="3254373"/>
              <a:ext cx="2205054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/>
            <p:cNvCxnSpPr/>
            <p:nvPr/>
          </p:nvCxnSpPr>
          <p:spPr>
            <a:xfrm>
              <a:off x="7358082" y="3714752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/>
            <p:cNvCxnSpPr/>
            <p:nvPr/>
          </p:nvCxnSpPr>
          <p:spPr>
            <a:xfrm>
              <a:off x="6929454" y="2652706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>
              <a:off x="6929454" y="2295516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Прямая соединительная линия 88"/>
            <p:cNvCxnSpPr/>
            <p:nvPr/>
          </p:nvCxnSpPr>
          <p:spPr>
            <a:xfrm>
              <a:off x="8286776" y="2366954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/>
            <p:cNvSpPr txBox="1"/>
            <p:nvPr/>
          </p:nvSpPr>
          <p:spPr>
            <a:xfrm>
              <a:off x="7358082" y="271462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7358082" y="4000504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7358082" y="300037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dirty="0"/>
            </a:p>
          </p:txBody>
        </p:sp>
        <p:cxnSp>
          <p:nvCxnSpPr>
            <p:cNvPr id="94" name="Прямая соединительная линия 93"/>
            <p:cNvCxnSpPr/>
            <p:nvPr/>
          </p:nvCxnSpPr>
          <p:spPr>
            <a:xfrm>
              <a:off x="6929454" y="2928934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Прямая соединительная линия 94"/>
            <p:cNvCxnSpPr/>
            <p:nvPr/>
          </p:nvCxnSpPr>
          <p:spPr>
            <a:xfrm>
              <a:off x="6929454" y="3214686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Прямая соединительная линия 95"/>
            <p:cNvCxnSpPr/>
            <p:nvPr/>
          </p:nvCxnSpPr>
          <p:spPr>
            <a:xfrm>
              <a:off x="6929454" y="3929066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/>
            <p:cNvSpPr txBox="1"/>
            <p:nvPr/>
          </p:nvSpPr>
          <p:spPr>
            <a:xfrm>
              <a:off x="7358082" y="3714752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cxnSp>
          <p:nvCxnSpPr>
            <p:cNvPr id="98" name="Прямая соединительная линия 97"/>
            <p:cNvCxnSpPr/>
            <p:nvPr/>
          </p:nvCxnSpPr>
          <p:spPr>
            <a:xfrm>
              <a:off x="6929454" y="4214818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/>
            <p:cNvSpPr txBox="1"/>
            <p:nvPr/>
          </p:nvSpPr>
          <p:spPr>
            <a:xfrm>
              <a:off x="8001024" y="2214554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7786710" y="4000504"/>
              <a:ext cx="481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Mx</a:t>
              </a:r>
              <a:endParaRPr lang="ru-RU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7572396" y="1571612"/>
              <a:ext cx="450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C00000"/>
                  </a:solidFill>
                </a:rPr>
                <a:t>(B)</a:t>
              </a:r>
              <a:endParaRPr lang="ru-RU" dirty="0">
                <a:solidFill>
                  <a:srgbClr val="C00000"/>
                </a:solidFill>
              </a:endParaRPr>
            </a:p>
          </p:txBody>
        </p:sp>
      </p:grpSp>
      <p:sp>
        <p:nvSpPr>
          <p:cNvPr id="107" name="TextBox 106"/>
          <p:cNvSpPr txBox="1"/>
          <p:nvPr/>
        </p:nvSpPr>
        <p:spPr>
          <a:xfrm>
            <a:off x="428596" y="5143512"/>
            <a:ext cx="8429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Нам необходимо из мультиплексора (А) создать мультиплексор (В). Для этого, ставится такой же мультиплексор С и они объединяются общим мультиплексором </a:t>
            </a:r>
            <a:r>
              <a:rPr lang="en-GB" sz="1600" dirty="0" smtClean="0"/>
              <a:t>D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pPr algn="just"/>
            <a:r>
              <a:rPr lang="kk-KZ" sz="1600" dirty="0" smtClean="0"/>
              <a:t>О</a:t>
            </a:r>
            <a:r>
              <a:rPr lang="ru-RU" sz="1600" dirty="0" err="1" smtClean="0"/>
              <a:t>бъединяем</a:t>
            </a:r>
            <a:r>
              <a:rPr lang="ru-RU" sz="1600" dirty="0" smtClean="0"/>
              <a:t> адресные входы малых мультиплексоров А и С (А</a:t>
            </a:r>
            <a:r>
              <a:rPr lang="ru-RU" sz="1200" dirty="0" smtClean="0"/>
              <a:t>0</a:t>
            </a:r>
            <a:r>
              <a:rPr lang="ru-RU" sz="1600" dirty="0" smtClean="0"/>
              <a:t>). В  мультиплексоре (</a:t>
            </a:r>
            <a:r>
              <a:rPr lang="en-GB" sz="1600" dirty="0" smtClean="0"/>
              <a:t>D</a:t>
            </a:r>
            <a:r>
              <a:rPr lang="ru-RU" sz="1600" dirty="0" smtClean="0"/>
              <a:t>) – А</a:t>
            </a:r>
            <a:r>
              <a:rPr lang="ru-RU" sz="1200" dirty="0" smtClean="0"/>
              <a:t>1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В мультиплексоре (В) отмечаем адресные входы А</a:t>
            </a:r>
            <a:r>
              <a:rPr lang="ru-RU" sz="1200" dirty="0" smtClean="0"/>
              <a:t>0</a:t>
            </a:r>
            <a:r>
              <a:rPr lang="ru-RU" sz="1600" dirty="0" smtClean="0"/>
              <a:t> и А</a:t>
            </a:r>
            <a:r>
              <a:rPr lang="ru-RU" sz="1200" dirty="0" smtClean="0"/>
              <a:t>1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Т.о. нарастили мультиплексор до 4-х ИФ</a:t>
            </a:r>
            <a:endParaRPr lang="ru-RU" sz="1600" dirty="0"/>
          </a:p>
        </p:txBody>
      </p:sp>
      <p:sp>
        <p:nvSpPr>
          <p:cNvPr id="120" name="TextBox 119"/>
          <p:cNvSpPr txBox="1"/>
          <p:nvPr/>
        </p:nvSpPr>
        <p:spPr>
          <a:xfrm>
            <a:off x="3674974" y="1285860"/>
            <a:ext cx="46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(</a:t>
            </a:r>
            <a:r>
              <a:rPr lang="en-US" dirty="0" smtClean="0">
                <a:solidFill>
                  <a:srgbClr val="C00000"/>
                </a:solidFill>
              </a:rPr>
              <a:t>D</a:t>
            </a:r>
            <a:r>
              <a:rPr lang="en-GB" dirty="0" smtClean="0">
                <a:solidFill>
                  <a:srgbClr val="C00000"/>
                </a:solidFill>
              </a:rPr>
              <a:t>)</a:t>
            </a:r>
            <a:endParaRPr lang="ru-RU" dirty="0">
              <a:solidFill>
                <a:srgbClr val="C00000"/>
              </a:solidFill>
            </a:endParaRPr>
          </a:p>
        </p:txBody>
      </p:sp>
      <p:grpSp>
        <p:nvGrpSpPr>
          <p:cNvPr id="157" name="Группа 156"/>
          <p:cNvGrpSpPr/>
          <p:nvPr/>
        </p:nvGrpSpPr>
        <p:grpSpPr>
          <a:xfrm>
            <a:off x="928662" y="1643050"/>
            <a:ext cx="3857652" cy="3155414"/>
            <a:chOff x="388826" y="1643050"/>
            <a:chExt cx="3857652" cy="3155414"/>
          </a:xfrm>
        </p:grpSpPr>
        <p:sp>
          <p:nvSpPr>
            <p:cNvPr id="54" name="Прямоугольник 53"/>
            <p:cNvSpPr/>
            <p:nvPr/>
          </p:nvSpPr>
          <p:spPr>
            <a:xfrm>
              <a:off x="1317520" y="1714488"/>
              <a:ext cx="928694" cy="12144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 57"/>
            <p:cNvSpPr/>
            <p:nvPr/>
          </p:nvSpPr>
          <p:spPr>
            <a:xfrm>
              <a:off x="1317520" y="3429000"/>
              <a:ext cx="928694" cy="12144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317520" y="371475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317520" y="200024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317520" y="342900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317520" y="171448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17520" y="257174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endParaRPr lang="ru-RU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317520" y="4286256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endParaRPr lang="ru-RU" dirty="0"/>
            </a:p>
          </p:txBody>
        </p:sp>
        <p:cxnSp>
          <p:nvCxnSpPr>
            <p:cNvPr id="66" name="Прямая соединительная линия 65"/>
            <p:cNvCxnSpPr/>
            <p:nvPr/>
          </p:nvCxnSpPr>
          <p:spPr>
            <a:xfrm rot="5400000">
              <a:off x="1068281" y="4035429"/>
              <a:ext cx="1214446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rot="5400000">
              <a:off x="1068281" y="2320917"/>
              <a:ext cx="1214446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>
              <a:off x="888892" y="3857628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/>
            <p:cNvCxnSpPr/>
            <p:nvPr/>
          </p:nvCxnSpPr>
          <p:spPr>
            <a:xfrm>
              <a:off x="1317520" y="4356106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/>
            <p:cNvCxnSpPr/>
            <p:nvPr/>
          </p:nvCxnSpPr>
          <p:spPr>
            <a:xfrm>
              <a:off x="1317520" y="2643182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Прямая соединительная линия 75"/>
            <p:cNvCxnSpPr/>
            <p:nvPr/>
          </p:nvCxnSpPr>
          <p:spPr>
            <a:xfrm>
              <a:off x="888892" y="3571876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>
              <a:off x="888892" y="2214554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>
              <a:off x="888892" y="1857364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>
              <a:off x="2246214" y="1928802"/>
              <a:ext cx="71438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/>
            <p:cNvCxnSpPr/>
            <p:nvPr/>
          </p:nvCxnSpPr>
          <p:spPr>
            <a:xfrm>
              <a:off x="2246214" y="3643314"/>
              <a:ext cx="642942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/>
            <p:cNvSpPr txBox="1"/>
            <p:nvPr/>
          </p:nvSpPr>
          <p:spPr>
            <a:xfrm>
              <a:off x="1960462" y="1785926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960462" y="3500438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746148" y="4286256"/>
              <a:ext cx="481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Mx</a:t>
              </a:r>
              <a:endParaRPr lang="ru-RU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746148" y="2571744"/>
              <a:ext cx="481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Mx</a:t>
              </a:r>
              <a:endParaRPr lang="ru-RU" dirty="0"/>
            </a:p>
          </p:txBody>
        </p:sp>
        <p:sp>
          <p:nvSpPr>
            <p:cNvPr id="108" name="Прямоугольник 107"/>
            <p:cNvSpPr/>
            <p:nvPr/>
          </p:nvSpPr>
          <p:spPr>
            <a:xfrm>
              <a:off x="2889156" y="1714488"/>
              <a:ext cx="928694" cy="24288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2889156" y="171448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889156" y="3774048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endParaRPr lang="ru-RU" dirty="0"/>
            </a:p>
          </p:txBody>
        </p:sp>
        <p:cxnSp>
          <p:nvCxnSpPr>
            <p:cNvPr id="112" name="Прямая соединительная линия 111"/>
            <p:cNvCxnSpPr/>
            <p:nvPr/>
          </p:nvCxnSpPr>
          <p:spPr>
            <a:xfrm rot="5400000">
              <a:off x="2032694" y="2928934"/>
              <a:ext cx="2428098" cy="79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Прямая соединительная линия 112"/>
            <p:cNvCxnSpPr/>
            <p:nvPr/>
          </p:nvCxnSpPr>
          <p:spPr>
            <a:xfrm>
              <a:off x="2889156" y="3856040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Прямая соединительная линия 115"/>
            <p:cNvCxnSpPr/>
            <p:nvPr/>
          </p:nvCxnSpPr>
          <p:spPr>
            <a:xfrm>
              <a:off x="3817850" y="2702478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Box 116"/>
            <p:cNvSpPr txBox="1"/>
            <p:nvPr/>
          </p:nvSpPr>
          <p:spPr>
            <a:xfrm>
              <a:off x="3532098" y="255960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3317784" y="3774048"/>
              <a:ext cx="481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Mx</a:t>
              </a:r>
              <a:endParaRPr lang="ru-RU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531834" y="3000372"/>
              <a:ext cx="4491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C00000"/>
                  </a:solidFill>
                </a:rPr>
                <a:t>(</a:t>
              </a:r>
              <a:r>
                <a:rPr lang="ru-RU" dirty="0" smtClean="0">
                  <a:solidFill>
                    <a:srgbClr val="C00000"/>
                  </a:solidFill>
                </a:rPr>
                <a:t>С</a:t>
              </a:r>
              <a:r>
                <a:rPr lang="en-GB" dirty="0" smtClean="0">
                  <a:solidFill>
                    <a:srgbClr val="C00000"/>
                  </a:solidFill>
                </a:rPr>
                <a:t>)</a:t>
              </a:r>
              <a:endParaRPr lang="ru-RU" dirty="0">
                <a:solidFill>
                  <a:srgbClr val="C00000"/>
                </a:solidFill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2889156" y="348829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US" sz="1400" dirty="0" smtClean="0"/>
                <a:t>1</a:t>
              </a:r>
              <a:endParaRPr lang="ru-RU" dirty="0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531702" y="164305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531702" y="200024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US" sz="1400" dirty="0" smtClean="0"/>
                <a:t>1</a:t>
              </a:r>
              <a:endParaRPr lang="ru-RU" dirty="0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564068" y="335756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US" sz="1400" dirty="0" smtClean="0"/>
                <a:t>2</a:t>
              </a:r>
              <a:endParaRPr lang="ru-RU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64068" y="364331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US" sz="1400" dirty="0" smtClean="0"/>
                <a:t>3</a:t>
              </a:r>
              <a:endParaRPr lang="ru-RU" dirty="0"/>
            </a:p>
          </p:txBody>
        </p:sp>
        <p:cxnSp>
          <p:nvCxnSpPr>
            <p:cNvPr id="138" name="Прямая соединительная линия 137"/>
            <p:cNvCxnSpPr/>
            <p:nvPr/>
          </p:nvCxnSpPr>
          <p:spPr>
            <a:xfrm>
              <a:off x="817454" y="2786058"/>
              <a:ext cx="500066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Прямая соединительная линия 139"/>
            <p:cNvCxnSpPr/>
            <p:nvPr/>
          </p:nvCxnSpPr>
          <p:spPr>
            <a:xfrm>
              <a:off x="1031768" y="4500570"/>
              <a:ext cx="285752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Прямая соединительная линия 141"/>
            <p:cNvCxnSpPr/>
            <p:nvPr/>
          </p:nvCxnSpPr>
          <p:spPr>
            <a:xfrm rot="5400000">
              <a:off x="174909" y="3642917"/>
              <a:ext cx="171371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/>
            <p:cNvSpPr txBox="1"/>
            <p:nvPr/>
          </p:nvSpPr>
          <p:spPr>
            <a:xfrm>
              <a:off x="388826" y="2571744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sz="1400" dirty="0" smtClean="0"/>
                <a:t>0</a:t>
              </a:r>
              <a:endParaRPr lang="ru-RU" dirty="0"/>
            </a:p>
          </p:txBody>
        </p:sp>
        <p:cxnSp>
          <p:nvCxnSpPr>
            <p:cNvPr id="147" name="Прямая соединительная линия 146"/>
            <p:cNvCxnSpPr/>
            <p:nvPr/>
          </p:nvCxnSpPr>
          <p:spPr>
            <a:xfrm>
              <a:off x="2643174" y="4000504"/>
              <a:ext cx="214314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Прямая соединительная линия 152"/>
            <p:cNvCxnSpPr/>
            <p:nvPr/>
          </p:nvCxnSpPr>
          <p:spPr>
            <a:xfrm rot="5400000">
              <a:off x="2429654" y="4214024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TextBox 155"/>
            <p:cNvSpPr txBox="1"/>
            <p:nvPr/>
          </p:nvSpPr>
          <p:spPr>
            <a:xfrm>
              <a:off x="2500298" y="4429132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</p:grp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93"/>
          <p:cNvSpPr txBox="1"/>
          <p:nvPr/>
        </p:nvSpPr>
        <p:spPr>
          <a:xfrm>
            <a:off x="214282" y="214290"/>
            <a:ext cx="6116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Задача: </a:t>
            </a:r>
            <a:r>
              <a:rPr lang="ru-RU" dirty="0" smtClean="0"/>
              <a:t>нам необходимо нарастить мультиплексор на 8 </a:t>
            </a:r>
            <a:r>
              <a:rPr lang="ru-RU" b="1" dirty="0" smtClean="0"/>
              <a:t>ИФ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69" name="TextBox 168"/>
          <p:cNvSpPr txBox="1"/>
          <p:nvPr/>
        </p:nvSpPr>
        <p:spPr>
          <a:xfrm>
            <a:off x="1928794" y="1571612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r>
              <a:rPr lang="en-US" sz="1400" dirty="0" smtClean="0"/>
              <a:t>0</a:t>
            </a:r>
            <a:endParaRPr lang="ru-RU" dirty="0"/>
          </a:p>
        </p:txBody>
      </p:sp>
      <p:grpSp>
        <p:nvGrpSpPr>
          <p:cNvPr id="215" name="Группа 214"/>
          <p:cNvGrpSpPr/>
          <p:nvPr/>
        </p:nvGrpSpPr>
        <p:grpSpPr>
          <a:xfrm>
            <a:off x="2071670" y="630776"/>
            <a:ext cx="4643470" cy="6012934"/>
            <a:chOff x="571472" y="714356"/>
            <a:chExt cx="4643470" cy="6012934"/>
          </a:xfrm>
        </p:grpSpPr>
        <p:sp>
          <p:nvSpPr>
            <p:cNvPr id="96" name="Прямоугольник 95"/>
            <p:cNvSpPr/>
            <p:nvPr/>
          </p:nvSpPr>
          <p:spPr>
            <a:xfrm>
              <a:off x="1357290" y="785794"/>
              <a:ext cx="928694" cy="12144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Прямоугольник 105"/>
            <p:cNvSpPr/>
            <p:nvPr/>
          </p:nvSpPr>
          <p:spPr>
            <a:xfrm>
              <a:off x="1357290" y="2500306"/>
              <a:ext cx="928694" cy="12144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1357290" y="278605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1357290" y="107154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357290" y="250030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1357290" y="78579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357290" y="1643050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endParaRPr lang="ru-RU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357290" y="3357562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endParaRPr lang="ru-RU" dirty="0"/>
            </a:p>
          </p:txBody>
        </p:sp>
        <p:cxnSp>
          <p:nvCxnSpPr>
            <p:cNvPr id="122" name="Прямая соединительная линия 121"/>
            <p:cNvCxnSpPr/>
            <p:nvPr/>
          </p:nvCxnSpPr>
          <p:spPr>
            <a:xfrm rot="5400000">
              <a:off x="1108051" y="3106735"/>
              <a:ext cx="1214446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Прямая соединительная линия 122"/>
            <p:cNvCxnSpPr/>
            <p:nvPr/>
          </p:nvCxnSpPr>
          <p:spPr>
            <a:xfrm rot="5400000">
              <a:off x="1108051" y="1392223"/>
              <a:ext cx="1214446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Прямая соединительная линия 124"/>
            <p:cNvCxnSpPr/>
            <p:nvPr/>
          </p:nvCxnSpPr>
          <p:spPr>
            <a:xfrm>
              <a:off x="928662" y="2928934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Прямая соединительная линия 125"/>
            <p:cNvCxnSpPr/>
            <p:nvPr/>
          </p:nvCxnSpPr>
          <p:spPr>
            <a:xfrm>
              <a:off x="1357290" y="3427412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Прямая соединительная линия 126"/>
            <p:cNvCxnSpPr/>
            <p:nvPr/>
          </p:nvCxnSpPr>
          <p:spPr>
            <a:xfrm>
              <a:off x="1357290" y="1714488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Прямая соединительная линия 131"/>
            <p:cNvCxnSpPr/>
            <p:nvPr/>
          </p:nvCxnSpPr>
          <p:spPr>
            <a:xfrm>
              <a:off x="928662" y="2643182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Прямая соединительная линия 134"/>
            <p:cNvCxnSpPr/>
            <p:nvPr/>
          </p:nvCxnSpPr>
          <p:spPr>
            <a:xfrm>
              <a:off x="928662" y="1285860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единительная линия 136"/>
            <p:cNvCxnSpPr/>
            <p:nvPr/>
          </p:nvCxnSpPr>
          <p:spPr>
            <a:xfrm>
              <a:off x="928662" y="928670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Прямая соединительная линия 137"/>
            <p:cNvCxnSpPr/>
            <p:nvPr/>
          </p:nvCxnSpPr>
          <p:spPr>
            <a:xfrm>
              <a:off x="2285984" y="1000108"/>
              <a:ext cx="71438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Прямая соединительная линия 139"/>
            <p:cNvCxnSpPr/>
            <p:nvPr/>
          </p:nvCxnSpPr>
          <p:spPr>
            <a:xfrm>
              <a:off x="2285984" y="2714620"/>
              <a:ext cx="642942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/>
            <p:cNvSpPr txBox="1"/>
            <p:nvPr/>
          </p:nvSpPr>
          <p:spPr>
            <a:xfrm>
              <a:off x="2000232" y="85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2000232" y="2571744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1785918" y="3357562"/>
              <a:ext cx="481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Mx</a:t>
              </a:r>
              <a:endParaRPr lang="ru-RU" dirty="0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785918" y="1643050"/>
              <a:ext cx="481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Mx</a:t>
              </a:r>
              <a:endParaRPr lang="ru-RU" dirty="0"/>
            </a:p>
          </p:txBody>
        </p:sp>
        <p:sp>
          <p:nvSpPr>
            <p:cNvPr id="149" name="Прямоугольник 148"/>
            <p:cNvSpPr/>
            <p:nvPr/>
          </p:nvSpPr>
          <p:spPr>
            <a:xfrm>
              <a:off x="2928926" y="785794"/>
              <a:ext cx="928694" cy="24288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2928926" y="78579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2928926" y="28453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endParaRPr lang="ru-RU" dirty="0"/>
            </a:p>
          </p:txBody>
        </p:sp>
        <p:cxnSp>
          <p:nvCxnSpPr>
            <p:cNvPr id="153" name="Прямая соединительная линия 152"/>
            <p:cNvCxnSpPr/>
            <p:nvPr/>
          </p:nvCxnSpPr>
          <p:spPr>
            <a:xfrm rot="5400000">
              <a:off x="2072464" y="2000240"/>
              <a:ext cx="2428098" cy="79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Прямая соединительная линия 153"/>
            <p:cNvCxnSpPr/>
            <p:nvPr/>
          </p:nvCxnSpPr>
          <p:spPr>
            <a:xfrm>
              <a:off x="2928926" y="2927346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Прямая соединительная линия 156"/>
            <p:cNvCxnSpPr/>
            <p:nvPr/>
          </p:nvCxnSpPr>
          <p:spPr>
            <a:xfrm>
              <a:off x="3857620" y="1773784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3571868" y="1630908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3357554" y="2845354"/>
              <a:ext cx="481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Mx</a:t>
              </a:r>
              <a:endParaRPr lang="ru-RU" dirty="0"/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2928926" y="255960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US" sz="1400" dirty="0" smtClean="0"/>
                <a:t>1</a:t>
              </a:r>
              <a:endParaRPr lang="ru-RU" dirty="0"/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571472" y="71435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571472" y="107154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US" sz="1400" dirty="0" smtClean="0"/>
                <a:t>1</a:t>
              </a:r>
              <a:endParaRPr lang="ru-RU" dirty="0"/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603838" y="242886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US" sz="1400" dirty="0" smtClean="0"/>
                <a:t>2</a:t>
              </a:r>
              <a:endParaRPr lang="ru-RU" dirty="0"/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603838" y="271462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US" sz="1400" dirty="0" smtClean="0"/>
                <a:t>3</a:t>
              </a:r>
              <a:endParaRPr lang="ru-RU" dirty="0"/>
            </a:p>
          </p:txBody>
        </p:sp>
        <p:cxnSp>
          <p:nvCxnSpPr>
            <p:cNvPr id="166" name="Прямая соединительная линия 165"/>
            <p:cNvCxnSpPr/>
            <p:nvPr/>
          </p:nvCxnSpPr>
          <p:spPr>
            <a:xfrm>
              <a:off x="857224" y="1857364"/>
              <a:ext cx="500066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Прямая соединительная линия 166"/>
            <p:cNvCxnSpPr/>
            <p:nvPr/>
          </p:nvCxnSpPr>
          <p:spPr>
            <a:xfrm>
              <a:off x="1071538" y="3571876"/>
              <a:ext cx="285752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Прямая соединительная линия 167"/>
            <p:cNvCxnSpPr/>
            <p:nvPr/>
          </p:nvCxnSpPr>
          <p:spPr>
            <a:xfrm rot="5400000">
              <a:off x="-1249403" y="4179099"/>
              <a:ext cx="4642676" cy="79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Прямая соединительная линия 169"/>
            <p:cNvCxnSpPr/>
            <p:nvPr/>
          </p:nvCxnSpPr>
          <p:spPr>
            <a:xfrm>
              <a:off x="2682944" y="3071810"/>
              <a:ext cx="214314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Прямая соединительная линия 170"/>
            <p:cNvCxnSpPr/>
            <p:nvPr/>
          </p:nvCxnSpPr>
          <p:spPr>
            <a:xfrm rot="5400000">
              <a:off x="2358216" y="3428206"/>
              <a:ext cx="71438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TextBox 171"/>
            <p:cNvSpPr txBox="1"/>
            <p:nvPr/>
          </p:nvSpPr>
          <p:spPr>
            <a:xfrm>
              <a:off x="662452" y="3571876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173" name="Прямоугольник 172"/>
            <p:cNvSpPr/>
            <p:nvPr/>
          </p:nvSpPr>
          <p:spPr>
            <a:xfrm>
              <a:off x="1357290" y="3929066"/>
              <a:ext cx="928694" cy="12144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1357290" y="421481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1357290" y="392906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1357290" y="4786322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endParaRPr lang="ru-RU" dirty="0"/>
            </a:p>
          </p:txBody>
        </p:sp>
        <p:cxnSp>
          <p:nvCxnSpPr>
            <p:cNvPr id="177" name="Прямая соединительная линия 176"/>
            <p:cNvCxnSpPr/>
            <p:nvPr/>
          </p:nvCxnSpPr>
          <p:spPr>
            <a:xfrm rot="5400000">
              <a:off x="1108051" y="4535495"/>
              <a:ext cx="1214446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Прямая соединительная линия 177"/>
            <p:cNvCxnSpPr/>
            <p:nvPr/>
          </p:nvCxnSpPr>
          <p:spPr>
            <a:xfrm>
              <a:off x="1357290" y="4856172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TextBox 178"/>
            <p:cNvSpPr txBox="1"/>
            <p:nvPr/>
          </p:nvSpPr>
          <p:spPr>
            <a:xfrm>
              <a:off x="2000232" y="4000504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1785918" y="4786322"/>
              <a:ext cx="481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Mx</a:t>
              </a:r>
              <a:endParaRPr lang="ru-RU" dirty="0"/>
            </a:p>
          </p:txBody>
        </p:sp>
        <p:sp>
          <p:nvSpPr>
            <p:cNvPr id="181" name="Прямоугольник 180"/>
            <p:cNvSpPr/>
            <p:nvPr/>
          </p:nvSpPr>
          <p:spPr>
            <a:xfrm>
              <a:off x="1357290" y="5417122"/>
              <a:ext cx="928694" cy="12144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1357290" y="570287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1357290" y="541712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1357290" y="6274378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endParaRPr lang="ru-RU" dirty="0"/>
            </a:p>
          </p:txBody>
        </p:sp>
        <p:cxnSp>
          <p:nvCxnSpPr>
            <p:cNvPr id="185" name="Прямая соединительная линия 184"/>
            <p:cNvCxnSpPr/>
            <p:nvPr/>
          </p:nvCxnSpPr>
          <p:spPr>
            <a:xfrm rot="5400000">
              <a:off x="1108051" y="6023551"/>
              <a:ext cx="1214446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Прямая соединительная линия 185"/>
            <p:cNvCxnSpPr/>
            <p:nvPr/>
          </p:nvCxnSpPr>
          <p:spPr>
            <a:xfrm>
              <a:off x="1357290" y="6344228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TextBox 186"/>
            <p:cNvSpPr txBox="1"/>
            <p:nvPr/>
          </p:nvSpPr>
          <p:spPr>
            <a:xfrm>
              <a:off x="2000232" y="5488560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1785918" y="6274378"/>
              <a:ext cx="481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Mx</a:t>
              </a:r>
              <a:endParaRPr lang="ru-RU" dirty="0"/>
            </a:p>
          </p:txBody>
        </p:sp>
        <p:cxnSp>
          <p:nvCxnSpPr>
            <p:cNvPr id="190" name="Прямая соединительная линия 189"/>
            <p:cNvCxnSpPr/>
            <p:nvPr/>
          </p:nvCxnSpPr>
          <p:spPr>
            <a:xfrm>
              <a:off x="1071538" y="5000636"/>
              <a:ext cx="285752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Прямая соединительная линия 190"/>
            <p:cNvCxnSpPr/>
            <p:nvPr/>
          </p:nvCxnSpPr>
          <p:spPr>
            <a:xfrm>
              <a:off x="1071538" y="6500834"/>
              <a:ext cx="285752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Прямая соединительная линия 194"/>
            <p:cNvCxnSpPr/>
            <p:nvPr/>
          </p:nvCxnSpPr>
          <p:spPr>
            <a:xfrm>
              <a:off x="1071538" y="3786190"/>
              <a:ext cx="1643074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Прямоугольник 196"/>
            <p:cNvSpPr/>
            <p:nvPr/>
          </p:nvSpPr>
          <p:spPr>
            <a:xfrm>
              <a:off x="2960594" y="3857628"/>
              <a:ext cx="928694" cy="24288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2960594" y="398836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2960594" y="5917188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endParaRPr lang="ru-RU" dirty="0"/>
            </a:p>
          </p:txBody>
        </p:sp>
        <p:cxnSp>
          <p:nvCxnSpPr>
            <p:cNvPr id="200" name="Прямая соединительная линия 199"/>
            <p:cNvCxnSpPr/>
            <p:nvPr/>
          </p:nvCxnSpPr>
          <p:spPr>
            <a:xfrm rot="5400000">
              <a:off x="2104132" y="5072074"/>
              <a:ext cx="2428098" cy="79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Прямая соединительная линия 200"/>
            <p:cNvCxnSpPr/>
            <p:nvPr/>
          </p:nvCxnSpPr>
          <p:spPr>
            <a:xfrm>
              <a:off x="2960594" y="5999180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Прямая соединительная линия 201"/>
            <p:cNvCxnSpPr/>
            <p:nvPr/>
          </p:nvCxnSpPr>
          <p:spPr>
            <a:xfrm>
              <a:off x="3889288" y="4845618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TextBox 202"/>
            <p:cNvSpPr txBox="1"/>
            <p:nvPr/>
          </p:nvSpPr>
          <p:spPr>
            <a:xfrm>
              <a:off x="3603536" y="470274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3389222" y="5917188"/>
              <a:ext cx="481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Mx</a:t>
              </a:r>
              <a:endParaRPr lang="ru-RU" dirty="0"/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2960594" y="542926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US" sz="1400" dirty="0" smtClean="0"/>
                <a:t>1</a:t>
              </a:r>
              <a:endParaRPr lang="ru-RU" dirty="0"/>
            </a:p>
          </p:txBody>
        </p:sp>
        <p:cxnSp>
          <p:nvCxnSpPr>
            <p:cNvPr id="206" name="Прямая соединительная линия 205"/>
            <p:cNvCxnSpPr/>
            <p:nvPr/>
          </p:nvCxnSpPr>
          <p:spPr>
            <a:xfrm>
              <a:off x="2714612" y="6143644"/>
              <a:ext cx="214314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Прямая соединительная линия 206"/>
            <p:cNvCxnSpPr/>
            <p:nvPr/>
          </p:nvCxnSpPr>
          <p:spPr>
            <a:xfrm>
              <a:off x="2285984" y="4214818"/>
              <a:ext cx="642942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Прямая соединительная линия 207"/>
            <p:cNvCxnSpPr/>
            <p:nvPr/>
          </p:nvCxnSpPr>
          <p:spPr>
            <a:xfrm>
              <a:off x="2285984" y="5643578"/>
              <a:ext cx="642942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Прямая соединительная линия 208"/>
            <p:cNvCxnSpPr/>
            <p:nvPr/>
          </p:nvCxnSpPr>
          <p:spPr>
            <a:xfrm rot="5400000">
              <a:off x="2572530" y="6285726"/>
              <a:ext cx="285752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TextBox 210"/>
            <p:cNvSpPr txBox="1"/>
            <p:nvPr/>
          </p:nvSpPr>
          <p:spPr>
            <a:xfrm>
              <a:off x="2500298" y="6357958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ru-RU" sz="1400" dirty="0" smtClean="0"/>
                <a:t>2</a:t>
              </a:r>
              <a:endParaRPr lang="ru-RU" dirty="0"/>
            </a:p>
          </p:txBody>
        </p:sp>
        <p:sp>
          <p:nvSpPr>
            <p:cNvPr id="214" name="Прямоугольник 213"/>
            <p:cNvSpPr/>
            <p:nvPr/>
          </p:nvSpPr>
          <p:spPr>
            <a:xfrm>
              <a:off x="4286248" y="1357298"/>
              <a:ext cx="928694" cy="392909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216" name="Прямая соединительная линия 215"/>
          <p:cNvCxnSpPr/>
          <p:nvPr/>
        </p:nvCxnSpPr>
        <p:spPr>
          <a:xfrm>
            <a:off x="2428860" y="4071942"/>
            <a:ext cx="428628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Прямая соединительная линия 216"/>
          <p:cNvCxnSpPr/>
          <p:nvPr/>
        </p:nvCxnSpPr>
        <p:spPr>
          <a:xfrm>
            <a:off x="2428860" y="4357694"/>
            <a:ext cx="428628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TextBox 217"/>
          <p:cNvSpPr txBox="1"/>
          <p:nvPr/>
        </p:nvSpPr>
        <p:spPr>
          <a:xfrm>
            <a:off x="2071670" y="3857628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4</a:t>
            </a:r>
            <a:endParaRPr lang="ru-RU" dirty="0"/>
          </a:p>
        </p:txBody>
      </p:sp>
      <p:sp>
        <p:nvSpPr>
          <p:cNvPr id="219" name="TextBox 218"/>
          <p:cNvSpPr txBox="1"/>
          <p:nvPr/>
        </p:nvSpPr>
        <p:spPr>
          <a:xfrm>
            <a:off x="2071670" y="4143380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5</a:t>
            </a:r>
            <a:endParaRPr lang="ru-RU" dirty="0"/>
          </a:p>
        </p:txBody>
      </p:sp>
      <p:cxnSp>
        <p:nvCxnSpPr>
          <p:cNvPr id="220" name="Прямая соединительная линия 219"/>
          <p:cNvCxnSpPr/>
          <p:nvPr/>
        </p:nvCxnSpPr>
        <p:spPr>
          <a:xfrm>
            <a:off x="2428860" y="5500702"/>
            <a:ext cx="428628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Прямая соединительная линия 220"/>
          <p:cNvCxnSpPr/>
          <p:nvPr/>
        </p:nvCxnSpPr>
        <p:spPr>
          <a:xfrm>
            <a:off x="2428860" y="5786454"/>
            <a:ext cx="428628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TextBox 221"/>
          <p:cNvSpPr txBox="1"/>
          <p:nvPr/>
        </p:nvSpPr>
        <p:spPr>
          <a:xfrm>
            <a:off x="2071670" y="5286388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6</a:t>
            </a:r>
            <a:endParaRPr lang="ru-RU" dirty="0"/>
          </a:p>
        </p:txBody>
      </p:sp>
      <p:sp>
        <p:nvSpPr>
          <p:cNvPr id="223" name="TextBox 222"/>
          <p:cNvSpPr txBox="1"/>
          <p:nvPr/>
        </p:nvSpPr>
        <p:spPr>
          <a:xfrm>
            <a:off x="2071670" y="5643578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7</a:t>
            </a:r>
            <a:endParaRPr lang="ru-RU" dirty="0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5500694" y="214290"/>
            <a:ext cx="33942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Рассмотрим, как наращивается </a:t>
            </a:r>
            <a:r>
              <a:rPr lang="ru-RU" sz="2800" b="1" dirty="0" smtClean="0">
                <a:solidFill>
                  <a:srgbClr val="C00000"/>
                </a:solidFill>
              </a:rPr>
              <a:t>дешифратор</a:t>
            </a:r>
            <a:r>
              <a:rPr lang="ru-RU" sz="2800" dirty="0" smtClean="0">
                <a:solidFill>
                  <a:srgbClr val="C00000"/>
                </a:solidFill>
              </a:rPr>
              <a:t>.</a:t>
            </a:r>
            <a:endParaRPr lang="ru-RU" sz="2800" dirty="0">
              <a:solidFill>
                <a:srgbClr val="C00000"/>
              </a:solidFill>
            </a:endParaRPr>
          </a:p>
        </p:txBody>
      </p:sp>
      <p:grpSp>
        <p:nvGrpSpPr>
          <p:cNvPr id="251" name="Группа 250"/>
          <p:cNvGrpSpPr/>
          <p:nvPr/>
        </p:nvGrpSpPr>
        <p:grpSpPr>
          <a:xfrm>
            <a:off x="5357818" y="1763901"/>
            <a:ext cx="3071834" cy="1165033"/>
            <a:chOff x="5857884" y="285728"/>
            <a:chExt cx="3071834" cy="1165033"/>
          </a:xfrm>
        </p:grpSpPr>
        <p:sp>
          <p:nvSpPr>
            <p:cNvPr id="201" name="TextBox 200"/>
            <p:cNvSpPr txBox="1"/>
            <p:nvPr/>
          </p:nvSpPr>
          <p:spPr>
            <a:xfrm>
              <a:off x="5857884" y="285728"/>
              <a:ext cx="30652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Y</a:t>
              </a:r>
              <a:r>
                <a:rPr lang="en-GB" sz="1100" dirty="0" smtClean="0"/>
                <a:t>0</a:t>
              </a:r>
              <a:r>
                <a:rPr lang="ru-RU" sz="1400" dirty="0" smtClean="0"/>
                <a:t> соединяем с Е (1-го дешифратора).</a:t>
              </a:r>
              <a:endParaRPr lang="ru-RU" sz="1400" dirty="0"/>
            </a:p>
          </p:txBody>
        </p:sp>
        <p:sp>
          <p:nvSpPr>
            <p:cNvPr id="202" name="Прямоугольник 201"/>
            <p:cNvSpPr/>
            <p:nvPr/>
          </p:nvSpPr>
          <p:spPr>
            <a:xfrm>
              <a:off x="5864455" y="571480"/>
              <a:ext cx="306526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400" dirty="0" smtClean="0"/>
                <a:t>Y</a:t>
              </a:r>
              <a:r>
                <a:rPr lang="ru-RU" sz="1100" dirty="0" smtClean="0"/>
                <a:t>1</a:t>
              </a:r>
              <a:r>
                <a:rPr lang="ru-RU" sz="1400" dirty="0" smtClean="0"/>
                <a:t> соединяем с Е (2-го дешифратора).</a:t>
              </a:r>
              <a:endParaRPr lang="ru-RU" sz="1400" dirty="0"/>
            </a:p>
          </p:txBody>
        </p:sp>
        <p:sp>
          <p:nvSpPr>
            <p:cNvPr id="203" name="Прямоугольник 202"/>
            <p:cNvSpPr/>
            <p:nvPr/>
          </p:nvSpPr>
          <p:spPr>
            <a:xfrm>
              <a:off x="5857884" y="857232"/>
              <a:ext cx="306526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400" dirty="0" smtClean="0"/>
                <a:t>Y</a:t>
              </a:r>
              <a:r>
                <a:rPr lang="ru-RU" sz="1100" dirty="0" smtClean="0"/>
                <a:t>2</a:t>
              </a:r>
              <a:r>
                <a:rPr lang="ru-RU" sz="1400" dirty="0" smtClean="0"/>
                <a:t> соединяем с Е (3-го дешифратора).</a:t>
              </a:r>
              <a:endParaRPr lang="ru-RU" sz="1400" dirty="0"/>
            </a:p>
          </p:txBody>
        </p:sp>
        <p:sp>
          <p:nvSpPr>
            <p:cNvPr id="204" name="Прямоугольник 203"/>
            <p:cNvSpPr/>
            <p:nvPr/>
          </p:nvSpPr>
          <p:spPr>
            <a:xfrm>
              <a:off x="5857884" y="1142984"/>
              <a:ext cx="306526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400" dirty="0" smtClean="0"/>
                <a:t>Y</a:t>
              </a:r>
              <a:r>
                <a:rPr lang="ru-RU" sz="1100" dirty="0" smtClean="0"/>
                <a:t>3</a:t>
              </a:r>
              <a:r>
                <a:rPr lang="ru-RU" sz="1400" dirty="0" smtClean="0"/>
                <a:t> соединяем с Е (4-го дешифратора).</a:t>
              </a:r>
              <a:endParaRPr lang="ru-RU" sz="1400" dirty="0"/>
            </a:p>
          </p:txBody>
        </p:sp>
      </p:grpSp>
      <p:sp>
        <p:nvSpPr>
          <p:cNvPr id="52" name="Прямоугольник 51"/>
          <p:cNvSpPr/>
          <p:nvPr/>
        </p:nvSpPr>
        <p:spPr>
          <a:xfrm>
            <a:off x="3428992" y="214290"/>
            <a:ext cx="1285884" cy="15716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/>
          <p:cNvSpPr txBox="1"/>
          <p:nvPr/>
        </p:nvSpPr>
        <p:spPr>
          <a:xfrm>
            <a:off x="3428992" y="214290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0</a:t>
            </a:r>
            <a:endParaRPr lang="ru-RU" dirty="0"/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 rot="5400000">
            <a:off x="3001158" y="999314"/>
            <a:ext cx="1571636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2643174" y="142852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0</a:t>
            </a:r>
            <a:endParaRPr lang="ru-RU" dirty="0"/>
          </a:p>
        </p:txBody>
      </p:sp>
      <p:sp>
        <p:nvSpPr>
          <p:cNvPr id="98" name="TextBox 97"/>
          <p:cNvSpPr txBox="1"/>
          <p:nvPr/>
        </p:nvSpPr>
        <p:spPr>
          <a:xfrm>
            <a:off x="4357686" y="21429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ru-RU" sz="1400" dirty="0" smtClean="0"/>
              <a:t>0</a:t>
            </a:r>
            <a:endParaRPr lang="ru-RU" dirty="0"/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 rot="5400000">
            <a:off x="3572662" y="999314"/>
            <a:ext cx="1571636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5" name="Группа 174"/>
          <p:cNvGrpSpPr/>
          <p:nvPr/>
        </p:nvGrpSpPr>
        <p:grpSpPr>
          <a:xfrm>
            <a:off x="2714612" y="5143512"/>
            <a:ext cx="2357454" cy="1571636"/>
            <a:chOff x="2357422" y="5429264"/>
            <a:chExt cx="2357454" cy="1571636"/>
          </a:xfrm>
        </p:grpSpPr>
        <p:sp>
          <p:nvSpPr>
            <p:cNvPr id="152" name="Прямоугольник 151"/>
            <p:cNvSpPr/>
            <p:nvPr/>
          </p:nvSpPr>
          <p:spPr>
            <a:xfrm>
              <a:off x="3071802" y="5429264"/>
              <a:ext cx="1285884" cy="15716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3071802" y="571501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endParaRPr lang="ru-RU" dirty="0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3071802" y="542926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dirty="0" smtClean="0"/>
                <a:t>Х</a:t>
              </a:r>
              <a:r>
                <a:rPr lang="kk-KZ" sz="1400" dirty="0" smtClean="0"/>
                <a:t>0</a:t>
              </a:r>
              <a:endParaRPr lang="ru-RU" dirty="0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3071802" y="6631568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E</a:t>
              </a:r>
              <a:endParaRPr lang="ru-RU" dirty="0"/>
            </a:p>
          </p:txBody>
        </p:sp>
        <p:cxnSp>
          <p:nvCxnSpPr>
            <p:cNvPr id="156" name="Прямая соединительная линия 155"/>
            <p:cNvCxnSpPr/>
            <p:nvPr/>
          </p:nvCxnSpPr>
          <p:spPr>
            <a:xfrm rot="5400000">
              <a:off x="2643968" y="6214288"/>
              <a:ext cx="1571636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Прямая соединительная линия 156"/>
            <p:cNvCxnSpPr/>
            <p:nvPr/>
          </p:nvCxnSpPr>
          <p:spPr>
            <a:xfrm>
              <a:off x="3071802" y="6643710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Прямая соединительная линия 157"/>
            <p:cNvCxnSpPr/>
            <p:nvPr/>
          </p:nvCxnSpPr>
          <p:spPr>
            <a:xfrm>
              <a:off x="2857488" y="5929330"/>
              <a:ext cx="214314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Прямая соединительная линия 158"/>
            <p:cNvCxnSpPr/>
            <p:nvPr/>
          </p:nvCxnSpPr>
          <p:spPr>
            <a:xfrm>
              <a:off x="3000364" y="5572140"/>
              <a:ext cx="7143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Прямая соединительная линия 160"/>
            <p:cNvCxnSpPr/>
            <p:nvPr/>
          </p:nvCxnSpPr>
          <p:spPr>
            <a:xfrm>
              <a:off x="2357422" y="6786586"/>
              <a:ext cx="71438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Box 161"/>
            <p:cNvSpPr txBox="1"/>
            <p:nvPr/>
          </p:nvSpPr>
          <p:spPr>
            <a:xfrm>
              <a:off x="4000496" y="6286520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3</a:t>
              </a:r>
              <a:endParaRPr lang="ru-RU" dirty="0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4000496" y="6000768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2</a:t>
              </a:r>
              <a:endParaRPr lang="ru-RU" dirty="0"/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000496" y="5715016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1</a:t>
              </a:r>
              <a:endParaRPr lang="ru-RU" dirty="0"/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4000496" y="5429264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cxnSp>
          <p:nvCxnSpPr>
            <p:cNvPr id="166" name="Прямая соединительная линия 165"/>
            <p:cNvCxnSpPr/>
            <p:nvPr/>
          </p:nvCxnSpPr>
          <p:spPr>
            <a:xfrm rot="5400000">
              <a:off x="3215472" y="6214288"/>
              <a:ext cx="1571636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Прямая соединительная линия 168"/>
            <p:cNvCxnSpPr/>
            <p:nvPr/>
          </p:nvCxnSpPr>
          <p:spPr>
            <a:xfrm>
              <a:off x="4357686" y="6500834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Прямая соединительная линия 169"/>
            <p:cNvCxnSpPr/>
            <p:nvPr/>
          </p:nvCxnSpPr>
          <p:spPr>
            <a:xfrm>
              <a:off x="4357686" y="6215082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Прямая соединительная линия 170"/>
            <p:cNvCxnSpPr/>
            <p:nvPr/>
          </p:nvCxnSpPr>
          <p:spPr>
            <a:xfrm>
              <a:off x="4357686" y="5929330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Прямая соединительная линия 171"/>
            <p:cNvCxnSpPr/>
            <p:nvPr/>
          </p:nvCxnSpPr>
          <p:spPr>
            <a:xfrm>
              <a:off x="4357686" y="5643578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9" name="Группа 248"/>
          <p:cNvGrpSpPr/>
          <p:nvPr/>
        </p:nvGrpSpPr>
        <p:grpSpPr>
          <a:xfrm>
            <a:off x="142844" y="357166"/>
            <a:ext cx="4929222" cy="6143668"/>
            <a:chOff x="714348" y="357166"/>
            <a:chExt cx="4929222" cy="6143668"/>
          </a:xfrm>
        </p:grpSpPr>
        <p:cxnSp>
          <p:nvCxnSpPr>
            <p:cNvPr id="90" name="Прямая соединительная линия 89"/>
            <p:cNvCxnSpPr/>
            <p:nvPr/>
          </p:nvCxnSpPr>
          <p:spPr>
            <a:xfrm rot="5400000">
              <a:off x="2462991" y="2250273"/>
              <a:ext cx="1357322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4000496" y="50004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000496" y="1416594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E</a:t>
              </a:r>
              <a:endParaRPr lang="ru-RU" dirty="0"/>
            </a:p>
          </p:txBody>
        </p:sp>
        <p:cxnSp>
          <p:nvCxnSpPr>
            <p:cNvPr id="64" name="Прямая соединительная линия 63"/>
            <p:cNvCxnSpPr/>
            <p:nvPr/>
          </p:nvCxnSpPr>
          <p:spPr>
            <a:xfrm>
              <a:off x="4000496" y="1428736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3571868" y="714356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>
              <a:off x="3571868" y="357166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3214678" y="50004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US" sz="1400" dirty="0" smtClean="0"/>
                <a:t>1</a:t>
              </a:r>
              <a:endParaRPr lang="ru-RU" dirty="0"/>
            </a:p>
          </p:txBody>
        </p:sp>
        <p:cxnSp>
          <p:nvCxnSpPr>
            <p:cNvPr id="88" name="Прямая соединительная линия 87"/>
            <p:cNvCxnSpPr/>
            <p:nvPr/>
          </p:nvCxnSpPr>
          <p:spPr>
            <a:xfrm>
              <a:off x="3143240" y="1571612"/>
              <a:ext cx="857256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/>
            <p:cNvSpPr txBox="1"/>
            <p:nvPr/>
          </p:nvSpPr>
          <p:spPr>
            <a:xfrm>
              <a:off x="4929190" y="1071546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3</a:t>
              </a:r>
              <a:endParaRPr lang="ru-RU" dirty="0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929190" y="785794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2</a:t>
              </a:r>
              <a:endParaRPr lang="ru-RU" dirty="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4929190" y="500042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1</a:t>
              </a:r>
              <a:endParaRPr lang="ru-RU" dirty="0"/>
            </a:p>
          </p:txBody>
        </p:sp>
        <p:cxnSp>
          <p:nvCxnSpPr>
            <p:cNvPr id="104" name="Прямая соединительная линия 103"/>
            <p:cNvCxnSpPr/>
            <p:nvPr/>
          </p:nvCxnSpPr>
          <p:spPr>
            <a:xfrm>
              <a:off x="5286380" y="1285860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>
            <a:xfrm>
              <a:off x="5286380" y="1000108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/>
            <p:cNvCxnSpPr/>
            <p:nvPr/>
          </p:nvCxnSpPr>
          <p:spPr>
            <a:xfrm>
              <a:off x="5286380" y="714356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/>
            <p:cNvCxnSpPr/>
            <p:nvPr/>
          </p:nvCxnSpPr>
          <p:spPr>
            <a:xfrm>
              <a:off x="5286380" y="428604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3" name="Группа 172"/>
            <p:cNvGrpSpPr/>
            <p:nvPr/>
          </p:nvGrpSpPr>
          <p:grpSpPr>
            <a:xfrm>
              <a:off x="3643306" y="1857364"/>
              <a:ext cx="2000264" cy="1571636"/>
              <a:chOff x="2714612" y="2000240"/>
              <a:chExt cx="2000264" cy="1571636"/>
            </a:xfrm>
          </p:grpSpPr>
          <p:sp>
            <p:nvSpPr>
              <p:cNvPr id="108" name="Прямоугольник 107"/>
              <p:cNvSpPr/>
              <p:nvPr/>
            </p:nvSpPr>
            <p:spPr>
              <a:xfrm>
                <a:off x="3071802" y="2000240"/>
                <a:ext cx="1285884" cy="157163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3071802" y="2285992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1</a:t>
                </a:r>
                <a:endParaRPr lang="ru-RU" dirty="0"/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3071802" y="2000240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0</a:t>
                </a:r>
                <a:endParaRPr lang="ru-RU" dirty="0"/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3071802" y="3202544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E</a:t>
                </a:r>
                <a:endParaRPr lang="ru-RU" dirty="0"/>
              </a:p>
            </p:txBody>
          </p:sp>
          <p:cxnSp>
            <p:nvCxnSpPr>
              <p:cNvPr id="112" name="Прямая соединительная линия 111"/>
              <p:cNvCxnSpPr/>
              <p:nvPr/>
            </p:nvCxnSpPr>
            <p:spPr>
              <a:xfrm rot="5400000">
                <a:off x="2643968" y="2785264"/>
                <a:ext cx="1571636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Прямая соединительная линия 112"/>
              <p:cNvCxnSpPr/>
              <p:nvPr/>
            </p:nvCxnSpPr>
            <p:spPr>
              <a:xfrm>
                <a:off x="3071802" y="3214686"/>
                <a:ext cx="357190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Прямая соединительная линия 113"/>
              <p:cNvCxnSpPr/>
              <p:nvPr/>
            </p:nvCxnSpPr>
            <p:spPr>
              <a:xfrm>
                <a:off x="2714612" y="2500306"/>
                <a:ext cx="357190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Прямая соединительная линия 114"/>
              <p:cNvCxnSpPr/>
              <p:nvPr/>
            </p:nvCxnSpPr>
            <p:spPr>
              <a:xfrm>
                <a:off x="2786050" y="2143116"/>
                <a:ext cx="285752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" name="TextBox 118"/>
              <p:cNvSpPr txBox="1"/>
              <p:nvPr/>
            </p:nvSpPr>
            <p:spPr>
              <a:xfrm>
                <a:off x="4000496" y="2857496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en-GB" sz="1400" dirty="0" smtClean="0"/>
                  <a:t>3</a:t>
                </a:r>
                <a:endParaRPr lang="ru-RU" dirty="0"/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4000496" y="2571744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en-GB" sz="1400" dirty="0" smtClean="0"/>
                  <a:t>2</a:t>
                </a:r>
                <a:endParaRPr lang="ru-RU" dirty="0"/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4000496" y="2285992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en-GB" sz="1400" dirty="0" smtClean="0"/>
                  <a:t>1</a:t>
                </a:r>
                <a:endParaRPr lang="ru-RU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4000496" y="2000240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ru-RU" sz="1400" dirty="0" smtClean="0"/>
                  <a:t>0</a:t>
                </a:r>
                <a:endParaRPr lang="ru-RU" dirty="0"/>
              </a:p>
            </p:txBody>
          </p:sp>
          <p:cxnSp>
            <p:nvCxnSpPr>
              <p:cNvPr id="123" name="Прямая соединительная линия 122"/>
              <p:cNvCxnSpPr/>
              <p:nvPr/>
            </p:nvCxnSpPr>
            <p:spPr>
              <a:xfrm rot="5400000">
                <a:off x="3215472" y="2785264"/>
                <a:ext cx="1571636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Прямая соединительная линия 125"/>
              <p:cNvCxnSpPr/>
              <p:nvPr/>
            </p:nvCxnSpPr>
            <p:spPr>
              <a:xfrm>
                <a:off x="4357686" y="3071810"/>
                <a:ext cx="357190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Прямая соединительная линия 126"/>
              <p:cNvCxnSpPr/>
              <p:nvPr/>
            </p:nvCxnSpPr>
            <p:spPr>
              <a:xfrm>
                <a:off x="4357686" y="2786058"/>
                <a:ext cx="357190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Прямая соединительная линия 127"/>
              <p:cNvCxnSpPr/>
              <p:nvPr/>
            </p:nvCxnSpPr>
            <p:spPr>
              <a:xfrm>
                <a:off x="4357686" y="2500306"/>
                <a:ext cx="357190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Прямая соединительная линия 128"/>
              <p:cNvCxnSpPr/>
              <p:nvPr/>
            </p:nvCxnSpPr>
            <p:spPr>
              <a:xfrm>
                <a:off x="4357686" y="2214554"/>
                <a:ext cx="357190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" name="Группа 173"/>
            <p:cNvGrpSpPr/>
            <p:nvPr/>
          </p:nvGrpSpPr>
          <p:grpSpPr>
            <a:xfrm>
              <a:off x="3143240" y="3500438"/>
              <a:ext cx="2500330" cy="1571636"/>
              <a:chOff x="2214546" y="3714752"/>
              <a:chExt cx="2500330" cy="1571636"/>
            </a:xfrm>
          </p:grpSpPr>
          <p:sp>
            <p:nvSpPr>
              <p:cNvPr id="130" name="Прямоугольник 129"/>
              <p:cNvSpPr/>
              <p:nvPr/>
            </p:nvSpPr>
            <p:spPr>
              <a:xfrm>
                <a:off x="3071802" y="3714752"/>
                <a:ext cx="1285884" cy="157163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3071802" y="4000504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k-KZ" dirty="0" smtClean="0"/>
                  <a:t>Х</a:t>
                </a:r>
                <a:r>
                  <a:rPr lang="kk-KZ" sz="1400" dirty="0" smtClean="0"/>
                  <a:t>1</a:t>
                </a:r>
                <a:endParaRPr lang="ru-RU" dirty="0"/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3071802" y="3714752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k-KZ" dirty="0" smtClean="0"/>
                  <a:t>Х</a:t>
                </a:r>
                <a:r>
                  <a:rPr lang="kk-KZ" sz="1400" dirty="0" smtClean="0"/>
                  <a:t>0</a:t>
                </a:r>
                <a:endParaRPr lang="ru-RU" dirty="0"/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3071802" y="4917056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E</a:t>
                </a:r>
                <a:endParaRPr lang="ru-RU" dirty="0"/>
              </a:p>
            </p:txBody>
          </p:sp>
          <p:cxnSp>
            <p:nvCxnSpPr>
              <p:cNvPr id="134" name="Прямая соединительная линия 133"/>
              <p:cNvCxnSpPr/>
              <p:nvPr/>
            </p:nvCxnSpPr>
            <p:spPr>
              <a:xfrm rot="5400000">
                <a:off x="2643968" y="4499776"/>
                <a:ext cx="1571636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Прямая соединительная линия 134"/>
              <p:cNvCxnSpPr/>
              <p:nvPr/>
            </p:nvCxnSpPr>
            <p:spPr>
              <a:xfrm>
                <a:off x="3071802" y="4929198"/>
                <a:ext cx="357190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Прямая соединительная линия 135"/>
              <p:cNvCxnSpPr/>
              <p:nvPr/>
            </p:nvCxnSpPr>
            <p:spPr>
              <a:xfrm>
                <a:off x="2786050" y="4214818"/>
                <a:ext cx="285752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Прямая соединительная линия 136"/>
              <p:cNvCxnSpPr/>
              <p:nvPr/>
            </p:nvCxnSpPr>
            <p:spPr>
              <a:xfrm>
                <a:off x="2928926" y="3857628"/>
                <a:ext cx="142876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Прямая соединительная линия 139"/>
              <p:cNvCxnSpPr/>
              <p:nvPr/>
            </p:nvCxnSpPr>
            <p:spPr>
              <a:xfrm>
                <a:off x="2214546" y="5072074"/>
                <a:ext cx="857256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TextBox 140"/>
              <p:cNvSpPr txBox="1"/>
              <p:nvPr/>
            </p:nvSpPr>
            <p:spPr>
              <a:xfrm>
                <a:off x="4000496" y="4572008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en-GB" sz="1400" dirty="0" smtClean="0"/>
                  <a:t>3</a:t>
                </a:r>
                <a:endParaRPr lang="ru-RU" dirty="0"/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4000496" y="4286256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en-GB" sz="1400" dirty="0" smtClean="0"/>
                  <a:t>2</a:t>
                </a:r>
                <a:endParaRPr lang="ru-RU" dirty="0"/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4000496" y="4000504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en-GB" sz="1400" dirty="0" smtClean="0"/>
                  <a:t>1</a:t>
                </a:r>
                <a:endParaRPr lang="ru-RU" dirty="0"/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4000496" y="3714752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Y</a:t>
                </a:r>
                <a:r>
                  <a:rPr lang="ru-RU" sz="1400" dirty="0" smtClean="0"/>
                  <a:t>0</a:t>
                </a:r>
                <a:endParaRPr lang="ru-RU" dirty="0"/>
              </a:p>
            </p:txBody>
          </p:sp>
          <p:cxnSp>
            <p:nvCxnSpPr>
              <p:cNvPr id="145" name="Прямая соединительная линия 144"/>
              <p:cNvCxnSpPr/>
              <p:nvPr/>
            </p:nvCxnSpPr>
            <p:spPr>
              <a:xfrm rot="5400000">
                <a:off x="3215472" y="4499776"/>
                <a:ext cx="1571636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Прямая соединительная линия 147"/>
              <p:cNvCxnSpPr/>
              <p:nvPr/>
            </p:nvCxnSpPr>
            <p:spPr>
              <a:xfrm>
                <a:off x="4357686" y="4786322"/>
                <a:ext cx="357190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Прямая соединительная линия 148"/>
              <p:cNvCxnSpPr/>
              <p:nvPr/>
            </p:nvCxnSpPr>
            <p:spPr>
              <a:xfrm>
                <a:off x="4357686" y="4500570"/>
                <a:ext cx="357190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Прямая соединительная линия 149"/>
              <p:cNvCxnSpPr/>
              <p:nvPr/>
            </p:nvCxnSpPr>
            <p:spPr>
              <a:xfrm>
                <a:off x="4357686" y="4214818"/>
                <a:ext cx="357190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Прямая соединительная линия 150"/>
              <p:cNvCxnSpPr/>
              <p:nvPr/>
            </p:nvCxnSpPr>
            <p:spPr>
              <a:xfrm>
                <a:off x="4357686" y="3929066"/>
                <a:ext cx="357190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7" name="Прямоугольник 176"/>
            <p:cNvSpPr/>
            <p:nvPr/>
          </p:nvSpPr>
          <p:spPr>
            <a:xfrm>
              <a:off x="1498578" y="2714620"/>
              <a:ext cx="1285884" cy="15716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1498578" y="3916924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E</a:t>
              </a:r>
              <a:endParaRPr lang="ru-RU" dirty="0"/>
            </a:p>
          </p:txBody>
        </p:sp>
        <p:cxnSp>
          <p:nvCxnSpPr>
            <p:cNvPr id="181" name="Прямая соединительная линия 180"/>
            <p:cNvCxnSpPr/>
            <p:nvPr/>
          </p:nvCxnSpPr>
          <p:spPr>
            <a:xfrm rot="5400000">
              <a:off x="1070744" y="3499644"/>
              <a:ext cx="1571636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Прямая соединительная линия 181"/>
            <p:cNvCxnSpPr/>
            <p:nvPr/>
          </p:nvCxnSpPr>
          <p:spPr>
            <a:xfrm>
              <a:off x="1498578" y="3929066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Прямая соединительная линия 182"/>
            <p:cNvCxnSpPr/>
            <p:nvPr/>
          </p:nvCxnSpPr>
          <p:spPr>
            <a:xfrm>
              <a:off x="1069950" y="3214686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Прямая соединительная линия 183"/>
            <p:cNvCxnSpPr/>
            <p:nvPr/>
          </p:nvCxnSpPr>
          <p:spPr>
            <a:xfrm>
              <a:off x="1069950" y="2857496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Прямая соединительная линия 184"/>
            <p:cNvCxnSpPr/>
            <p:nvPr/>
          </p:nvCxnSpPr>
          <p:spPr>
            <a:xfrm>
              <a:off x="998512" y="4071942"/>
              <a:ext cx="500066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TextBox 185"/>
            <p:cNvSpPr txBox="1"/>
            <p:nvPr/>
          </p:nvSpPr>
          <p:spPr>
            <a:xfrm>
              <a:off x="2427272" y="3571876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3</a:t>
              </a:r>
              <a:endParaRPr lang="ru-RU" dirty="0"/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2427272" y="3286124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2</a:t>
              </a:r>
              <a:endParaRPr lang="ru-RU" dirty="0"/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2427272" y="3000372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1</a:t>
              </a:r>
              <a:endParaRPr lang="ru-RU" dirty="0"/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2427272" y="2714620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cxnSp>
          <p:nvCxnSpPr>
            <p:cNvPr id="190" name="Прямая соединительная линия 189"/>
            <p:cNvCxnSpPr/>
            <p:nvPr/>
          </p:nvCxnSpPr>
          <p:spPr>
            <a:xfrm rot="5400000">
              <a:off x="1642248" y="3499644"/>
              <a:ext cx="1571636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Прямая соединительная линия 190"/>
            <p:cNvCxnSpPr/>
            <p:nvPr/>
          </p:nvCxnSpPr>
          <p:spPr>
            <a:xfrm>
              <a:off x="2784462" y="3786190"/>
              <a:ext cx="500066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Прямая соединительная линия 191"/>
            <p:cNvCxnSpPr/>
            <p:nvPr/>
          </p:nvCxnSpPr>
          <p:spPr>
            <a:xfrm>
              <a:off x="2784462" y="3500438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Прямая соединительная линия 192"/>
            <p:cNvCxnSpPr>
              <a:endCxn id="111" idx="1"/>
            </p:cNvCxnSpPr>
            <p:nvPr/>
          </p:nvCxnSpPr>
          <p:spPr>
            <a:xfrm>
              <a:off x="2786050" y="3143248"/>
              <a:ext cx="1214446" cy="10108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Прямая соединительная линия 193"/>
            <p:cNvCxnSpPr/>
            <p:nvPr/>
          </p:nvCxnSpPr>
          <p:spPr>
            <a:xfrm>
              <a:off x="2784462" y="2928934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TextBox 195"/>
            <p:cNvSpPr txBox="1"/>
            <p:nvPr/>
          </p:nvSpPr>
          <p:spPr>
            <a:xfrm>
              <a:off x="1498578" y="271462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1498578" y="300037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1</a:t>
              </a:r>
              <a:endParaRPr lang="ru-RU" dirty="0"/>
            </a:p>
          </p:txBody>
        </p:sp>
        <p:cxnSp>
          <p:nvCxnSpPr>
            <p:cNvPr id="208" name="Прямая соединительная линия 207"/>
            <p:cNvCxnSpPr/>
            <p:nvPr/>
          </p:nvCxnSpPr>
          <p:spPr>
            <a:xfrm rot="5400000">
              <a:off x="2463785" y="4178305"/>
              <a:ext cx="1357322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Прямая соединительная линия 210"/>
            <p:cNvCxnSpPr/>
            <p:nvPr/>
          </p:nvCxnSpPr>
          <p:spPr>
            <a:xfrm rot="5400000">
              <a:off x="1928000" y="5142718"/>
              <a:ext cx="2714644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TextBox 213"/>
            <p:cNvSpPr txBox="1"/>
            <p:nvPr/>
          </p:nvSpPr>
          <p:spPr>
            <a:xfrm>
              <a:off x="714348" y="264318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dirty="0"/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746714" y="300037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dirty="0"/>
            </a:p>
          </p:txBody>
        </p:sp>
        <p:cxnSp>
          <p:nvCxnSpPr>
            <p:cNvPr id="219" name="Прямая соединительная линия 218"/>
            <p:cNvCxnSpPr/>
            <p:nvPr/>
          </p:nvCxnSpPr>
          <p:spPr>
            <a:xfrm rot="5400000">
              <a:off x="2821769" y="1535893"/>
              <a:ext cx="1643074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Прямая соединительная линия 221"/>
            <p:cNvCxnSpPr/>
            <p:nvPr/>
          </p:nvCxnSpPr>
          <p:spPr>
            <a:xfrm rot="5400000">
              <a:off x="2894001" y="1178703"/>
              <a:ext cx="1643074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Прямая соединительная линия 225"/>
            <p:cNvCxnSpPr/>
            <p:nvPr/>
          </p:nvCxnSpPr>
          <p:spPr>
            <a:xfrm rot="5400000">
              <a:off x="2894001" y="3178173"/>
              <a:ext cx="1643074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Прямая соединительная линия 227"/>
            <p:cNvCxnSpPr/>
            <p:nvPr/>
          </p:nvCxnSpPr>
          <p:spPr>
            <a:xfrm rot="5400000">
              <a:off x="3036877" y="2820983"/>
              <a:ext cx="1643074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Прямая соединительная линия 232"/>
            <p:cNvCxnSpPr/>
            <p:nvPr/>
          </p:nvCxnSpPr>
          <p:spPr>
            <a:xfrm rot="5400000">
              <a:off x="3107521" y="4464851"/>
              <a:ext cx="1643074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Прямая соединительная линия 233"/>
            <p:cNvCxnSpPr/>
            <p:nvPr/>
          </p:nvCxnSpPr>
          <p:spPr>
            <a:xfrm rot="5400000">
              <a:off x="2965439" y="4821247"/>
              <a:ext cx="1643074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2" name="Группа 251"/>
          <p:cNvGrpSpPr/>
          <p:nvPr/>
        </p:nvGrpSpPr>
        <p:grpSpPr>
          <a:xfrm>
            <a:off x="5335713" y="2928934"/>
            <a:ext cx="3522567" cy="1714512"/>
            <a:chOff x="5715008" y="1500174"/>
            <a:chExt cx="3522567" cy="1714512"/>
          </a:xfrm>
        </p:grpSpPr>
        <p:sp>
          <p:nvSpPr>
            <p:cNvPr id="224" name="TextBox 223"/>
            <p:cNvSpPr txBox="1"/>
            <p:nvPr/>
          </p:nvSpPr>
          <p:spPr>
            <a:xfrm>
              <a:off x="5715008" y="1500174"/>
              <a:ext cx="35225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Х</a:t>
              </a:r>
              <a:r>
                <a:rPr lang="ru-RU" sz="1100" dirty="0" smtClean="0"/>
                <a:t>0</a:t>
              </a:r>
              <a:r>
                <a:rPr lang="ru-RU" sz="1400" dirty="0" smtClean="0"/>
                <a:t> 2-го </a:t>
              </a:r>
              <a:r>
                <a:rPr lang="ru-RU" sz="1400" dirty="0" err="1" smtClean="0"/>
                <a:t>деш-ра</a:t>
              </a:r>
              <a:r>
                <a:rPr lang="ru-RU" sz="1400" dirty="0" smtClean="0"/>
                <a:t> соединяем с Х</a:t>
              </a:r>
              <a:r>
                <a:rPr lang="ru-RU" sz="1100" dirty="0" smtClean="0"/>
                <a:t>0</a:t>
              </a:r>
              <a:r>
                <a:rPr lang="ru-RU" sz="1400" dirty="0" smtClean="0"/>
                <a:t> 1-го </a:t>
              </a:r>
              <a:r>
                <a:rPr lang="ru-RU" sz="1400" dirty="0" err="1" smtClean="0"/>
                <a:t>деш-ра</a:t>
              </a:r>
              <a:r>
                <a:rPr lang="ru-RU" sz="1400" dirty="0" smtClean="0"/>
                <a:t>.</a:t>
              </a:r>
              <a:endParaRPr lang="ru-RU" sz="1400" dirty="0"/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5715008" y="1785926"/>
              <a:ext cx="34776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Х</a:t>
              </a:r>
              <a:r>
                <a:rPr lang="ru-RU" sz="1100" dirty="0" smtClean="0"/>
                <a:t>1</a:t>
              </a:r>
              <a:r>
                <a:rPr lang="ru-RU" sz="1400" dirty="0" smtClean="0"/>
                <a:t> 2-го </a:t>
              </a:r>
              <a:r>
                <a:rPr lang="ru-RU" sz="1400" dirty="0" err="1" smtClean="0"/>
                <a:t>деш-ра</a:t>
              </a:r>
              <a:r>
                <a:rPr lang="ru-RU" sz="1400" dirty="0" smtClean="0"/>
                <a:t> соединяем с Х</a:t>
              </a:r>
              <a:r>
                <a:rPr lang="ru-RU" sz="1100" dirty="0" smtClean="0"/>
                <a:t>1</a:t>
              </a:r>
              <a:r>
                <a:rPr lang="ru-RU" sz="1400" dirty="0" smtClean="0"/>
                <a:t> 1-го </a:t>
              </a:r>
              <a:r>
                <a:rPr lang="ru-RU" sz="1400" dirty="0" err="1" smtClean="0"/>
                <a:t>деш-ра</a:t>
              </a:r>
              <a:r>
                <a:rPr lang="ru-RU" sz="1400" dirty="0" smtClean="0"/>
                <a:t>.</a:t>
              </a:r>
              <a:endParaRPr lang="ru-RU" sz="1400" dirty="0"/>
            </a:p>
          </p:txBody>
        </p:sp>
        <p:sp>
          <p:nvSpPr>
            <p:cNvPr id="231" name="TextBox 230"/>
            <p:cNvSpPr txBox="1"/>
            <p:nvPr/>
          </p:nvSpPr>
          <p:spPr>
            <a:xfrm>
              <a:off x="5715008" y="2049653"/>
              <a:ext cx="34776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Х</a:t>
              </a:r>
              <a:r>
                <a:rPr lang="ru-RU" sz="1100" dirty="0" smtClean="0"/>
                <a:t>0</a:t>
              </a:r>
              <a:r>
                <a:rPr lang="ru-RU" sz="1400" dirty="0" smtClean="0"/>
                <a:t> 3-го </a:t>
              </a:r>
              <a:r>
                <a:rPr lang="ru-RU" sz="1400" dirty="0" err="1" smtClean="0"/>
                <a:t>деш-ра</a:t>
              </a:r>
              <a:r>
                <a:rPr lang="ru-RU" sz="1400" dirty="0" smtClean="0"/>
                <a:t> соединяем с Х</a:t>
              </a:r>
              <a:r>
                <a:rPr lang="ru-RU" sz="1100" dirty="0" smtClean="0"/>
                <a:t>0</a:t>
              </a:r>
              <a:r>
                <a:rPr lang="ru-RU" sz="1400" dirty="0" smtClean="0"/>
                <a:t> 2-го </a:t>
              </a:r>
              <a:r>
                <a:rPr lang="ru-RU" sz="1400" dirty="0" err="1" smtClean="0"/>
                <a:t>деш-ра</a:t>
              </a:r>
              <a:r>
                <a:rPr lang="ru-RU" sz="1400" dirty="0" smtClean="0"/>
                <a:t>.</a:t>
              </a:r>
              <a:endParaRPr lang="ru-RU" sz="1400" dirty="0"/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5715008" y="2335405"/>
              <a:ext cx="34776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Х</a:t>
              </a:r>
              <a:r>
                <a:rPr lang="ru-RU" sz="1100" dirty="0" smtClean="0"/>
                <a:t>1</a:t>
              </a:r>
              <a:r>
                <a:rPr lang="ru-RU" sz="1400" dirty="0" smtClean="0"/>
                <a:t> 3-го </a:t>
              </a:r>
              <a:r>
                <a:rPr lang="ru-RU" sz="1400" dirty="0" err="1" smtClean="0"/>
                <a:t>деш-ра</a:t>
              </a:r>
              <a:r>
                <a:rPr lang="ru-RU" sz="1400" dirty="0" smtClean="0"/>
                <a:t> соединяем с Х</a:t>
              </a:r>
              <a:r>
                <a:rPr lang="ru-RU" sz="1100" dirty="0" smtClean="0"/>
                <a:t>1</a:t>
              </a:r>
              <a:r>
                <a:rPr lang="ru-RU" sz="1400" dirty="0" smtClean="0"/>
                <a:t> 2-го </a:t>
              </a:r>
              <a:r>
                <a:rPr lang="ru-RU" sz="1400" dirty="0" err="1" smtClean="0"/>
                <a:t>деш-ра</a:t>
              </a:r>
              <a:r>
                <a:rPr lang="ru-RU" sz="1400" dirty="0" smtClean="0"/>
                <a:t>.</a:t>
              </a:r>
              <a:endParaRPr lang="ru-RU" sz="1400" dirty="0"/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5715008" y="2621157"/>
              <a:ext cx="34776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Х</a:t>
              </a:r>
              <a:r>
                <a:rPr lang="ru-RU" sz="1100" dirty="0" smtClean="0"/>
                <a:t>0</a:t>
              </a:r>
              <a:r>
                <a:rPr lang="ru-RU" sz="1400" dirty="0" smtClean="0"/>
                <a:t> 4-го </a:t>
              </a:r>
              <a:r>
                <a:rPr lang="ru-RU" sz="1400" dirty="0" err="1" smtClean="0"/>
                <a:t>деш-ра</a:t>
              </a:r>
              <a:r>
                <a:rPr lang="ru-RU" sz="1400" dirty="0" smtClean="0"/>
                <a:t> соединяем с Х</a:t>
              </a:r>
              <a:r>
                <a:rPr lang="ru-RU" sz="1100" dirty="0" smtClean="0"/>
                <a:t>0</a:t>
              </a:r>
              <a:r>
                <a:rPr lang="ru-RU" sz="1400" dirty="0" smtClean="0"/>
                <a:t> 3-го </a:t>
              </a:r>
              <a:r>
                <a:rPr lang="ru-RU" sz="1400" dirty="0" err="1" smtClean="0"/>
                <a:t>деш-ра</a:t>
              </a:r>
              <a:r>
                <a:rPr lang="ru-RU" sz="1400" dirty="0" smtClean="0"/>
                <a:t>.</a:t>
              </a:r>
              <a:endParaRPr lang="ru-RU" sz="1400" dirty="0"/>
            </a:p>
          </p:txBody>
        </p:sp>
        <p:sp>
          <p:nvSpPr>
            <p:cNvPr id="240" name="TextBox 239"/>
            <p:cNvSpPr txBox="1"/>
            <p:nvPr/>
          </p:nvSpPr>
          <p:spPr>
            <a:xfrm>
              <a:off x="5715008" y="2906909"/>
              <a:ext cx="34776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Х</a:t>
              </a:r>
              <a:r>
                <a:rPr lang="ru-RU" sz="1100" dirty="0" smtClean="0"/>
                <a:t>1</a:t>
              </a:r>
              <a:r>
                <a:rPr lang="ru-RU" sz="1400" dirty="0" smtClean="0"/>
                <a:t> 4-го </a:t>
              </a:r>
              <a:r>
                <a:rPr lang="ru-RU" sz="1400" dirty="0" err="1" smtClean="0"/>
                <a:t>деш-ра</a:t>
              </a:r>
              <a:r>
                <a:rPr lang="ru-RU" sz="1400" dirty="0" smtClean="0"/>
                <a:t> соединяем с Х</a:t>
              </a:r>
              <a:r>
                <a:rPr lang="ru-RU" sz="1100" dirty="0" smtClean="0"/>
                <a:t>1</a:t>
              </a:r>
              <a:r>
                <a:rPr lang="ru-RU" sz="1400" dirty="0" smtClean="0"/>
                <a:t> 3-го </a:t>
              </a:r>
              <a:r>
                <a:rPr lang="ru-RU" sz="1400" dirty="0" err="1" smtClean="0"/>
                <a:t>деш-ра</a:t>
              </a:r>
              <a:r>
                <a:rPr lang="ru-RU" sz="1400" dirty="0" smtClean="0"/>
                <a:t>.</a:t>
              </a:r>
              <a:endParaRPr lang="ru-RU" sz="1400" dirty="0"/>
            </a:p>
          </p:txBody>
        </p:sp>
      </p:grpSp>
      <p:sp>
        <p:nvSpPr>
          <p:cNvPr id="253" name="TextBox 252"/>
          <p:cNvSpPr txBox="1"/>
          <p:nvPr/>
        </p:nvSpPr>
        <p:spPr>
          <a:xfrm>
            <a:off x="5357818" y="4684952"/>
            <a:ext cx="32861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Когда Х</a:t>
            </a:r>
            <a:r>
              <a:rPr lang="ru-RU" sz="1100" dirty="0" smtClean="0"/>
              <a:t>2</a:t>
            </a:r>
            <a:r>
              <a:rPr lang="ru-RU" sz="1400" dirty="0" smtClean="0"/>
              <a:t>=0: дешифратор с выходами </a:t>
            </a:r>
            <a:r>
              <a:rPr lang="en-GB" sz="1400" dirty="0" smtClean="0"/>
              <a:t>Y</a:t>
            </a:r>
            <a:r>
              <a:rPr lang="en-GB" sz="1100" dirty="0" smtClean="0"/>
              <a:t>0</a:t>
            </a:r>
            <a:r>
              <a:rPr lang="en-GB" sz="1400" dirty="0" smtClean="0"/>
              <a:t>,</a:t>
            </a:r>
            <a:r>
              <a:rPr lang="ru-RU" sz="1400" dirty="0" smtClean="0"/>
              <a:t> </a:t>
            </a:r>
            <a:r>
              <a:rPr lang="en-GB" sz="1400" dirty="0" smtClean="0"/>
              <a:t>Y</a:t>
            </a:r>
            <a:r>
              <a:rPr lang="en-GB" sz="1100" dirty="0" smtClean="0"/>
              <a:t>1</a:t>
            </a:r>
            <a:r>
              <a:rPr lang="en-GB" sz="1400" dirty="0" smtClean="0"/>
              <a:t>,</a:t>
            </a:r>
            <a:r>
              <a:rPr lang="ru-RU" sz="1400" dirty="0" smtClean="0"/>
              <a:t> </a:t>
            </a:r>
            <a:r>
              <a:rPr lang="en-GB" sz="1400" dirty="0" smtClean="0"/>
              <a:t>Y</a:t>
            </a:r>
            <a:r>
              <a:rPr lang="en-GB" sz="1100" dirty="0" smtClean="0"/>
              <a:t>2</a:t>
            </a:r>
            <a:r>
              <a:rPr lang="en-GB" sz="1400" dirty="0" smtClean="0"/>
              <a:t>,</a:t>
            </a:r>
            <a:r>
              <a:rPr lang="ru-RU" sz="1400" dirty="0" smtClean="0"/>
              <a:t> </a:t>
            </a:r>
            <a:r>
              <a:rPr lang="en-GB" sz="1400" dirty="0" smtClean="0"/>
              <a:t>Y</a:t>
            </a:r>
            <a:r>
              <a:rPr lang="en-GB" sz="1100" dirty="0" smtClean="0"/>
              <a:t>3</a:t>
            </a:r>
            <a:r>
              <a:rPr lang="en-GB" sz="1400" dirty="0" smtClean="0"/>
              <a:t> </a:t>
            </a:r>
            <a:r>
              <a:rPr lang="ru-RU" sz="1400" dirty="0" smtClean="0"/>
              <a:t>работает, перебирает «1».</a:t>
            </a:r>
          </a:p>
          <a:p>
            <a:pPr algn="just"/>
            <a:r>
              <a:rPr lang="ru-RU" sz="1400" dirty="0" smtClean="0"/>
              <a:t>Если нам нужен дешифратор на 4-е ИВ, то:</a:t>
            </a:r>
          </a:p>
          <a:p>
            <a:pPr algn="just"/>
            <a:r>
              <a:rPr lang="ru-RU" sz="1400" dirty="0" smtClean="0"/>
              <a:t>Х</a:t>
            </a:r>
            <a:r>
              <a:rPr lang="ru-RU" sz="1100" dirty="0" smtClean="0"/>
              <a:t>0</a:t>
            </a:r>
            <a:r>
              <a:rPr lang="ru-RU" sz="1400" dirty="0" smtClean="0"/>
              <a:t> и Х</a:t>
            </a:r>
            <a:r>
              <a:rPr lang="ru-RU" sz="1100" dirty="0" smtClean="0"/>
              <a:t>1</a:t>
            </a:r>
            <a:r>
              <a:rPr lang="ru-RU" sz="1400" dirty="0" smtClean="0"/>
              <a:t> перебирает «1» в каждом дешифраторе.</a:t>
            </a:r>
          </a:p>
          <a:p>
            <a:pPr algn="just"/>
            <a:r>
              <a:rPr lang="ru-RU" sz="1400" dirty="0" smtClean="0"/>
              <a:t>Х</a:t>
            </a:r>
            <a:r>
              <a:rPr lang="ru-RU" sz="1100" dirty="0" smtClean="0"/>
              <a:t>2</a:t>
            </a:r>
            <a:r>
              <a:rPr lang="ru-RU" sz="1400" dirty="0" smtClean="0"/>
              <a:t> и Х</a:t>
            </a:r>
            <a:r>
              <a:rPr lang="ru-RU" sz="1100" dirty="0" smtClean="0"/>
              <a:t>3</a:t>
            </a:r>
            <a:r>
              <a:rPr lang="ru-RU" sz="1400" dirty="0" smtClean="0"/>
              <a:t> выбирает в каком дешифраторе они будут переключаться.</a:t>
            </a:r>
            <a:endParaRPr lang="ru-RU" sz="1400" dirty="0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Box 92"/>
          <p:cNvSpPr txBox="1"/>
          <p:nvPr/>
        </p:nvSpPr>
        <p:spPr>
          <a:xfrm>
            <a:off x="4786314" y="285728"/>
            <a:ext cx="407196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Если нам необходим дешифратор на 5 входов, то</a:t>
            </a:r>
            <a:r>
              <a:rPr lang="en-GB" dirty="0" smtClean="0"/>
              <a:t> </a:t>
            </a:r>
            <a:r>
              <a:rPr lang="kk-KZ" dirty="0" smtClean="0"/>
              <a:t>ниже (*) рисуется такая же схема (**)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Логика работы следующая (такая же, как на схеме предыдущего слайда)</a:t>
            </a:r>
            <a:r>
              <a:rPr lang="kk-KZ" dirty="0" smtClean="0"/>
              <a:t>:</a:t>
            </a:r>
          </a:p>
          <a:p>
            <a:pPr algn="just"/>
            <a:r>
              <a:rPr lang="kk-KZ" dirty="0" smtClean="0"/>
              <a:t>Вход дешифратора (**) соединяем с Е двух схем и обозначаем, как Х</a:t>
            </a:r>
            <a:r>
              <a:rPr lang="kk-KZ" sz="1400" dirty="0" smtClean="0"/>
              <a:t>4</a:t>
            </a:r>
            <a:r>
              <a:rPr lang="kk-KZ" dirty="0" smtClean="0"/>
              <a:t>. Однако, на схему (*) мы подключаемся через инвертор. Собственно так и происходит </a:t>
            </a:r>
            <a:r>
              <a:rPr lang="kk-KZ" b="1" dirty="0" smtClean="0"/>
              <a:t>наращвание дешифратора</a:t>
            </a:r>
            <a:r>
              <a:rPr lang="kk-KZ" dirty="0" smtClean="0"/>
              <a:t>.</a:t>
            </a:r>
            <a:endParaRPr lang="ru-RU" dirty="0"/>
          </a:p>
        </p:txBody>
      </p:sp>
      <p:grpSp>
        <p:nvGrpSpPr>
          <p:cNvPr id="126" name="Группа 125"/>
          <p:cNvGrpSpPr/>
          <p:nvPr/>
        </p:nvGrpSpPr>
        <p:grpSpPr>
          <a:xfrm>
            <a:off x="142844" y="285727"/>
            <a:ext cx="4513112" cy="6215108"/>
            <a:chOff x="142844" y="285727"/>
            <a:chExt cx="4513112" cy="6215108"/>
          </a:xfrm>
        </p:grpSpPr>
        <p:grpSp>
          <p:nvGrpSpPr>
            <p:cNvPr id="125" name="Группа 124"/>
            <p:cNvGrpSpPr/>
            <p:nvPr/>
          </p:nvGrpSpPr>
          <p:grpSpPr>
            <a:xfrm>
              <a:off x="142844" y="285727"/>
              <a:ext cx="4143404" cy="6215108"/>
              <a:chOff x="285720" y="285727"/>
              <a:chExt cx="4143404" cy="6215108"/>
            </a:xfrm>
          </p:grpSpPr>
          <p:grpSp>
            <p:nvGrpSpPr>
              <p:cNvPr id="121" name="Группа 120"/>
              <p:cNvGrpSpPr/>
              <p:nvPr/>
            </p:nvGrpSpPr>
            <p:grpSpPr>
              <a:xfrm>
                <a:off x="285720" y="285727"/>
                <a:ext cx="4143404" cy="6215108"/>
                <a:chOff x="285720" y="285727"/>
                <a:chExt cx="4143404" cy="6215108"/>
              </a:xfrm>
            </p:grpSpPr>
            <p:pic>
              <p:nvPicPr>
                <p:cNvPr id="2050" name="Picture 2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642909" y="285727"/>
                  <a:ext cx="3786215" cy="49618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grpSp>
              <p:nvGrpSpPr>
                <p:cNvPr id="114" name="Группа 113"/>
                <p:cNvGrpSpPr/>
                <p:nvPr/>
              </p:nvGrpSpPr>
              <p:grpSpPr>
                <a:xfrm>
                  <a:off x="642910" y="4786322"/>
                  <a:ext cx="1999415" cy="1714513"/>
                  <a:chOff x="41845" y="4372733"/>
                  <a:chExt cx="2275197" cy="1985225"/>
                </a:xfrm>
              </p:grpSpPr>
              <p:sp>
                <p:nvSpPr>
                  <p:cNvPr id="95" name="Прямоугольник 94"/>
                  <p:cNvSpPr/>
                  <p:nvPr/>
                </p:nvSpPr>
                <p:spPr>
                  <a:xfrm>
                    <a:off x="1000100" y="4786322"/>
                    <a:ext cx="1285884" cy="1571636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96" name="TextBox 95"/>
                  <p:cNvSpPr txBox="1"/>
                  <p:nvPr/>
                </p:nvSpPr>
                <p:spPr>
                  <a:xfrm>
                    <a:off x="1000100" y="5072074"/>
                    <a:ext cx="39626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k-KZ" dirty="0" smtClean="0"/>
                      <a:t>Х</a:t>
                    </a:r>
                    <a:r>
                      <a:rPr lang="kk-KZ" sz="1400" dirty="0" smtClean="0"/>
                      <a:t>1</a:t>
                    </a:r>
                    <a:endParaRPr lang="ru-RU" dirty="0"/>
                  </a:p>
                </p:txBody>
              </p:sp>
              <p:sp>
                <p:nvSpPr>
                  <p:cNvPr id="97" name="TextBox 96"/>
                  <p:cNvSpPr txBox="1"/>
                  <p:nvPr/>
                </p:nvSpPr>
                <p:spPr>
                  <a:xfrm>
                    <a:off x="1000100" y="4786322"/>
                    <a:ext cx="39626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k-KZ" dirty="0" smtClean="0"/>
                      <a:t>Х</a:t>
                    </a:r>
                    <a:r>
                      <a:rPr lang="kk-KZ" sz="1400" dirty="0" smtClean="0"/>
                      <a:t>0</a:t>
                    </a:r>
                    <a:endParaRPr lang="ru-RU" dirty="0"/>
                  </a:p>
                </p:txBody>
              </p:sp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1000100" y="5988626"/>
                    <a:ext cx="29687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E</a:t>
                    </a:r>
                    <a:endParaRPr lang="ru-RU" dirty="0"/>
                  </a:p>
                </p:txBody>
              </p:sp>
              <p:cxnSp>
                <p:nvCxnSpPr>
                  <p:cNvPr id="99" name="Прямая соединительная линия 98"/>
                  <p:cNvCxnSpPr/>
                  <p:nvPr/>
                </p:nvCxnSpPr>
                <p:spPr>
                  <a:xfrm rot="5400000">
                    <a:off x="572266" y="5571346"/>
                    <a:ext cx="1571636" cy="1588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Прямая соединительная линия 99"/>
                  <p:cNvCxnSpPr/>
                  <p:nvPr/>
                </p:nvCxnSpPr>
                <p:spPr>
                  <a:xfrm>
                    <a:off x="1000100" y="6000768"/>
                    <a:ext cx="357190" cy="1588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Прямая соединительная линия 100"/>
                  <p:cNvCxnSpPr/>
                  <p:nvPr/>
                </p:nvCxnSpPr>
                <p:spPr>
                  <a:xfrm>
                    <a:off x="41845" y="4372733"/>
                    <a:ext cx="214315" cy="1587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Прямая соединительная линия 102"/>
                  <p:cNvCxnSpPr/>
                  <p:nvPr/>
                </p:nvCxnSpPr>
                <p:spPr>
                  <a:xfrm>
                    <a:off x="285720" y="6143644"/>
                    <a:ext cx="714380" cy="1588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4" name="TextBox 103"/>
                  <p:cNvSpPr txBox="1"/>
                  <p:nvPr/>
                </p:nvSpPr>
                <p:spPr>
                  <a:xfrm>
                    <a:off x="1928794" y="5643578"/>
                    <a:ext cx="38824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Y</a:t>
                    </a:r>
                    <a:r>
                      <a:rPr lang="en-GB" sz="1400" dirty="0" smtClean="0"/>
                      <a:t>3</a:t>
                    </a:r>
                    <a:endParaRPr lang="ru-RU" dirty="0"/>
                  </a:p>
                </p:txBody>
              </p:sp>
              <p:sp>
                <p:nvSpPr>
                  <p:cNvPr id="105" name="TextBox 104"/>
                  <p:cNvSpPr txBox="1"/>
                  <p:nvPr/>
                </p:nvSpPr>
                <p:spPr>
                  <a:xfrm>
                    <a:off x="1928794" y="5357826"/>
                    <a:ext cx="38824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Y</a:t>
                    </a:r>
                    <a:r>
                      <a:rPr lang="en-GB" sz="1400" dirty="0" smtClean="0"/>
                      <a:t>2</a:t>
                    </a:r>
                    <a:endParaRPr lang="ru-RU" dirty="0"/>
                  </a:p>
                </p:txBody>
              </p:sp>
              <p:sp>
                <p:nvSpPr>
                  <p:cNvPr id="106" name="TextBox 105"/>
                  <p:cNvSpPr txBox="1"/>
                  <p:nvPr/>
                </p:nvSpPr>
                <p:spPr>
                  <a:xfrm>
                    <a:off x="1928794" y="5072074"/>
                    <a:ext cx="38824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Y</a:t>
                    </a:r>
                    <a:r>
                      <a:rPr lang="en-GB" sz="1400" dirty="0" smtClean="0"/>
                      <a:t>1</a:t>
                    </a:r>
                    <a:endParaRPr lang="ru-RU" dirty="0"/>
                  </a:p>
                </p:txBody>
              </p:sp>
              <p:sp>
                <p:nvSpPr>
                  <p:cNvPr id="107" name="TextBox 106"/>
                  <p:cNvSpPr txBox="1"/>
                  <p:nvPr/>
                </p:nvSpPr>
                <p:spPr>
                  <a:xfrm>
                    <a:off x="1928794" y="4786322"/>
                    <a:ext cx="38824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Y</a:t>
                    </a:r>
                    <a:r>
                      <a:rPr lang="ru-RU" sz="1400" dirty="0" smtClean="0"/>
                      <a:t>0</a:t>
                    </a:r>
                    <a:endParaRPr lang="ru-RU" dirty="0"/>
                  </a:p>
                </p:txBody>
              </p:sp>
              <p:cxnSp>
                <p:nvCxnSpPr>
                  <p:cNvPr id="108" name="Прямая соединительная линия 107"/>
                  <p:cNvCxnSpPr/>
                  <p:nvPr/>
                </p:nvCxnSpPr>
                <p:spPr>
                  <a:xfrm rot="5400000">
                    <a:off x="1143770" y="5571346"/>
                    <a:ext cx="1571636" cy="1588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6" name="Прямая соединительная линия 115"/>
                <p:cNvCxnSpPr/>
                <p:nvPr/>
              </p:nvCxnSpPr>
              <p:spPr>
                <a:xfrm rot="5400000">
                  <a:off x="-678693" y="4750603"/>
                  <a:ext cx="3071834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0" name="TextBox 119"/>
                <p:cNvSpPr txBox="1"/>
                <p:nvPr/>
              </p:nvSpPr>
              <p:spPr>
                <a:xfrm>
                  <a:off x="285720" y="4643446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k-KZ" dirty="0" smtClean="0"/>
                    <a:t>Х</a:t>
                  </a:r>
                  <a:r>
                    <a:rPr lang="en-GB" sz="1400" dirty="0" smtClean="0"/>
                    <a:t>4</a:t>
                  </a:r>
                  <a:endParaRPr lang="ru-RU" dirty="0"/>
                </a:p>
              </p:txBody>
            </p:sp>
          </p:grpSp>
          <p:sp>
            <p:nvSpPr>
              <p:cNvPr id="122" name="Овал 121"/>
              <p:cNvSpPr/>
              <p:nvPr/>
            </p:nvSpPr>
            <p:spPr>
              <a:xfrm>
                <a:off x="1142976" y="3143248"/>
                <a:ext cx="142876" cy="142876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23" name="TextBox 122"/>
            <p:cNvSpPr txBox="1"/>
            <p:nvPr/>
          </p:nvSpPr>
          <p:spPr>
            <a:xfrm>
              <a:off x="2500298" y="5715016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(**)</a:t>
              </a:r>
              <a:endParaRPr lang="ru-RU" dirty="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4214810" y="19288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(*)</a:t>
              </a:r>
              <a:endParaRPr lang="ru-RU" dirty="0"/>
            </a:p>
          </p:txBody>
        </p:sp>
      </p:grp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488" y="214290"/>
            <a:ext cx="3471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Сокращение мультиплексора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642918"/>
            <a:ext cx="8358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Предположим, например, что мы имеем мультиплексор на </a:t>
            </a:r>
            <a:r>
              <a:rPr lang="ru-RU" b="1" dirty="0" smtClean="0"/>
              <a:t>4-е</a:t>
            </a:r>
            <a:r>
              <a:rPr lang="ru-RU" dirty="0" smtClean="0"/>
              <a:t> информационных входа. А нам необходим мультиплексор на </a:t>
            </a:r>
            <a:r>
              <a:rPr lang="ru-RU" b="1" dirty="0" smtClean="0"/>
              <a:t>1-н</a:t>
            </a:r>
            <a:r>
              <a:rPr lang="ru-RU" dirty="0" smtClean="0"/>
              <a:t> информационный вход.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3714744" y="1428736"/>
            <a:ext cx="48577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/>
              <a:t>Делается это просто:</a:t>
            </a:r>
          </a:p>
          <a:p>
            <a:pPr algn="just"/>
            <a:endParaRPr lang="ru-RU" dirty="0" smtClean="0"/>
          </a:p>
          <a:p>
            <a:pPr algn="just">
              <a:buFontTx/>
              <a:buChar char="-"/>
            </a:pPr>
            <a:r>
              <a:rPr lang="ru-RU" dirty="0" smtClean="0"/>
              <a:t>Один ИВ А подаем сразу на 2-а ИВ (А</a:t>
            </a:r>
            <a:r>
              <a:rPr lang="ru-RU" sz="1400" dirty="0" smtClean="0"/>
              <a:t>1</a:t>
            </a:r>
            <a:r>
              <a:rPr lang="ru-RU" dirty="0" smtClean="0"/>
              <a:t> и А</a:t>
            </a:r>
            <a:r>
              <a:rPr lang="ru-RU" sz="1600" dirty="0" smtClean="0"/>
              <a:t>0</a:t>
            </a:r>
            <a:r>
              <a:rPr lang="ru-RU" dirty="0" smtClean="0"/>
              <a:t>);</a:t>
            </a:r>
          </a:p>
          <a:p>
            <a:pPr algn="just">
              <a:buFontTx/>
              <a:buChar char="-"/>
            </a:pPr>
            <a:r>
              <a:rPr lang="ru-RU" dirty="0" smtClean="0"/>
              <a:t>На Х</a:t>
            </a:r>
            <a:r>
              <a:rPr lang="ru-RU" sz="1400" dirty="0" smtClean="0"/>
              <a:t>0</a:t>
            </a:r>
            <a:r>
              <a:rPr lang="ru-RU" dirty="0" smtClean="0"/>
              <a:t> подаем Х</a:t>
            </a:r>
            <a:r>
              <a:rPr lang="ru-RU" sz="1400" dirty="0" smtClean="0"/>
              <a:t>0</a:t>
            </a:r>
            <a:endParaRPr lang="ru-RU" dirty="0" smtClean="0"/>
          </a:p>
          <a:p>
            <a:pPr algn="just">
              <a:buFontTx/>
              <a:buChar char="-"/>
            </a:pPr>
            <a:r>
              <a:rPr lang="ru-RU" dirty="0" smtClean="0"/>
              <a:t>      Х</a:t>
            </a:r>
            <a:r>
              <a:rPr lang="ru-RU" sz="1400" dirty="0" smtClean="0"/>
              <a:t>3</a:t>
            </a:r>
            <a:r>
              <a:rPr lang="ru-RU" dirty="0" smtClean="0"/>
              <a:t> подаем Х</a:t>
            </a:r>
            <a:r>
              <a:rPr lang="ru-RU" sz="1400" dirty="0" smtClean="0"/>
              <a:t>1</a:t>
            </a:r>
          </a:p>
          <a:p>
            <a:pPr algn="just"/>
            <a:r>
              <a:rPr lang="ru-RU" dirty="0" smtClean="0"/>
              <a:t>Входы Х</a:t>
            </a:r>
            <a:r>
              <a:rPr lang="ru-RU" sz="1400" dirty="0" smtClean="0"/>
              <a:t>1</a:t>
            </a:r>
            <a:r>
              <a:rPr lang="ru-RU" dirty="0" smtClean="0"/>
              <a:t> и Х</a:t>
            </a:r>
            <a:r>
              <a:rPr lang="ru-RU" sz="1400" dirty="0" smtClean="0"/>
              <a:t>2</a:t>
            </a:r>
            <a:r>
              <a:rPr lang="ru-RU" dirty="0" smtClean="0"/>
              <a:t> – объединяем и подаем на них </a:t>
            </a:r>
            <a:r>
              <a:rPr lang="en-GB" dirty="0" smtClean="0"/>
              <a:t>const. </a:t>
            </a:r>
            <a:r>
              <a:rPr lang="ru-RU" dirty="0" smtClean="0"/>
              <a:t>(либо «0» либо «1»).</a:t>
            </a:r>
            <a:endParaRPr lang="ru-RU" sz="2400" dirty="0"/>
          </a:p>
        </p:txBody>
      </p:sp>
      <p:grpSp>
        <p:nvGrpSpPr>
          <p:cNvPr id="2" name="Группа 38"/>
          <p:cNvGrpSpPr/>
          <p:nvPr/>
        </p:nvGrpSpPr>
        <p:grpSpPr>
          <a:xfrm>
            <a:off x="428596" y="1714488"/>
            <a:ext cx="3143272" cy="2012406"/>
            <a:chOff x="428596" y="1714488"/>
            <a:chExt cx="3143272" cy="201240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928794" y="1714488"/>
              <a:ext cx="1357322" cy="20002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928794" y="257174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928794" y="228599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28794" y="200024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28794" y="171448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928794" y="3071810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948336" y="3357562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cxnSp>
          <p:nvCxnSpPr>
            <p:cNvPr id="14" name="Прямая соединительная линия 13"/>
            <p:cNvCxnSpPr/>
            <p:nvPr/>
          </p:nvCxnSpPr>
          <p:spPr>
            <a:xfrm rot="5400000">
              <a:off x="1358084" y="2713826"/>
              <a:ext cx="2000264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1928794" y="3143248"/>
              <a:ext cx="428628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2818624" y="3357562"/>
              <a:ext cx="481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Mx</a:t>
              </a:r>
              <a:endParaRPr lang="ru-RU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928926" y="2000240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1643042" y="2428868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1643042" y="2143116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643042" y="1928802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1389864" y="3429000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1643042" y="3286124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1643042" y="3571876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3286116" y="2143116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104112" y="3214686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endParaRPr lang="ru-RU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28596" y="2071678"/>
              <a:ext cx="982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«0»/«1»</a:t>
              </a:r>
              <a:endParaRPr lang="ru-RU" dirty="0"/>
            </a:p>
          </p:txBody>
        </p:sp>
        <p:cxnSp>
          <p:nvCxnSpPr>
            <p:cNvPr id="32" name="Прямая соединительная линия 31"/>
            <p:cNvCxnSpPr/>
            <p:nvPr/>
          </p:nvCxnSpPr>
          <p:spPr>
            <a:xfrm rot="5400000">
              <a:off x="1533534" y="3428206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246988" y="171448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cxnSp>
          <p:nvCxnSpPr>
            <p:cNvPr id="35" name="Прямая соединительная линия 34"/>
            <p:cNvCxnSpPr/>
            <p:nvPr/>
          </p:nvCxnSpPr>
          <p:spPr>
            <a:xfrm>
              <a:off x="1604178" y="2714620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1246988" y="250030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cxnSp>
          <p:nvCxnSpPr>
            <p:cNvPr id="37" name="Прямая соединительная линия 36"/>
            <p:cNvCxnSpPr/>
            <p:nvPr/>
          </p:nvCxnSpPr>
          <p:spPr>
            <a:xfrm rot="5400000">
              <a:off x="1533534" y="2285198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1389864" y="2285992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7" y="285728"/>
            <a:ext cx="8501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Возьмем мультиплексор побольше, на </a:t>
            </a:r>
            <a:r>
              <a:rPr lang="ru-RU" b="1" dirty="0" smtClean="0"/>
              <a:t>8 ИВ </a:t>
            </a:r>
            <a:r>
              <a:rPr lang="ru-RU" dirty="0" smtClean="0"/>
              <a:t>(Х</a:t>
            </a:r>
            <a:r>
              <a:rPr lang="ru-RU" sz="1400" dirty="0" smtClean="0"/>
              <a:t>0</a:t>
            </a:r>
            <a:r>
              <a:rPr lang="ru-RU" dirty="0" smtClean="0"/>
              <a:t>…Х</a:t>
            </a:r>
            <a:r>
              <a:rPr lang="ru-RU" sz="1400" dirty="0" smtClean="0"/>
              <a:t>7</a:t>
            </a:r>
            <a:r>
              <a:rPr lang="ru-RU" dirty="0" smtClean="0"/>
              <a:t>). Нам необходимо его сократить до </a:t>
            </a:r>
            <a:r>
              <a:rPr lang="ru-RU" b="1" dirty="0" smtClean="0"/>
              <a:t>4-х ИВ.</a:t>
            </a:r>
            <a:endParaRPr lang="ru-RU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4214810" y="785794"/>
            <a:ext cx="369742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ru-RU" dirty="0" smtClean="0"/>
              <a:t>А</a:t>
            </a:r>
            <a:r>
              <a:rPr lang="ru-RU" sz="1400" dirty="0" smtClean="0"/>
              <a:t>0</a:t>
            </a:r>
            <a:r>
              <a:rPr lang="ru-RU" dirty="0" smtClean="0"/>
              <a:t> подаем на А</a:t>
            </a:r>
            <a:r>
              <a:rPr lang="ru-RU" sz="1400" dirty="0" smtClean="0"/>
              <a:t>0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А</a:t>
            </a:r>
            <a:r>
              <a:rPr lang="ru-RU" sz="1400" dirty="0" smtClean="0"/>
              <a:t>1</a:t>
            </a:r>
            <a:r>
              <a:rPr lang="ru-RU" dirty="0" smtClean="0"/>
              <a:t> и А</a:t>
            </a:r>
            <a:r>
              <a:rPr lang="ru-RU" sz="1400" dirty="0" smtClean="0"/>
              <a:t>2</a:t>
            </a:r>
            <a:r>
              <a:rPr lang="ru-RU" dirty="0" smtClean="0"/>
              <a:t> – объединяем и подаем А</a:t>
            </a:r>
            <a:r>
              <a:rPr lang="ru-RU" sz="1400" dirty="0" smtClean="0"/>
              <a:t>1</a:t>
            </a:r>
            <a:r>
              <a:rPr lang="ru-RU" dirty="0" smtClean="0"/>
              <a:t> </a:t>
            </a:r>
          </a:p>
          <a:p>
            <a:pPr>
              <a:buFontTx/>
              <a:buChar char="-"/>
            </a:pPr>
            <a:r>
              <a:rPr lang="ru-RU" dirty="0" smtClean="0"/>
              <a:t>На Х</a:t>
            </a:r>
            <a:r>
              <a:rPr lang="ru-RU" sz="1400" dirty="0" smtClean="0"/>
              <a:t>0</a:t>
            </a:r>
            <a:r>
              <a:rPr lang="ru-RU" dirty="0" smtClean="0"/>
              <a:t> подаем Х</a:t>
            </a:r>
            <a:r>
              <a:rPr lang="ru-RU" sz="1400" dirty="0" smtClean="0"/>
              <a:t>0</a:t>
            </a: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Если А</a:t>
            </a:r>
            <a:r>
              <a:rPr lang="ru-RU" sz="1400" dirty="0" smtClean="0"/>
              <a:t>1</a:t>
            </a:r>
            <a:r>
              <a:rPr lang="ru-RU" dirty="0" smtClean="0"/>
              <a:t>=«0»</a:t>
            </a:r>
          </a:p>
          <a:p>
            <a:r>
              <a:rPr lang="ru-RU" dirty="0" smtClean="0"/>
              <a:t>          А</a:t>
            </a:r>
            <a:r>
              <a:rPr lang="ru-RU" sz="1400" dirty="0" smtClean="0"/>
              <a:t>0</a:t>
            </a:r>
            <a:r>
              <a:rPr lang="ru-RU" dirty="0" smtClean="0"/>
              <a:t>=«1»</a:t>
            </a:r>
            <a:endParaRPr lang="ru-RU" dirty="0"/>
          </a:p>
        </p:txBody>
      </p:sp>
      <p:sp>
        <p:nvSpPr>
          <p:cNvPr id="47" name="Правая фигурная скобка 46"/>
          <p:cNvSpPr/>
          <p:nvPr/>
        </p:nvSpPr>
        <p:spPr>
          <a:xfrm>
            <a:off x="5643570" y="1928802"/>
            <a:ext cx="71438" cy="5715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5786446" y="2000240"/>
            <a:ext cx="1795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1</a:t>
            </a:r>
            <a:r>
              <a:rPr lang="ru-RU" dirty="0" smtClean="0"/>
              <a:t> подаем на Х</a:t>
            </a:r>
            <a:r>
              <a:rPr lang="ru-RU" sz="1400" dirty="0" smtClean="0"/>
              <a:t>1</a:t>
            </a:r>
            <a:endParaRPr lang="ru-RU" dirty="0"/>
          </a:p>
        </p:txBody>
      </p:sp>
      <p:sp>
        <p:nvSpPr>
          <p:cNvPr id="49" name="TextBox 48"/>
          <p:cNvSpPr txBox="1"/>
          <p:nvPr/>
        </p:nvSpPr>
        <p:spPr>
          <a:xfrm>
            <a:off x="4214810" y="2643182"/>
            <a:ext cx="32190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ru-RU" dirty="0" smtClean="0"/>
              <a:t>Если А</a:t>
            </a:r>
            <a:r>
              <a:rPr lang="ru-RU" sz="1400" dirty="0" smtClean="0"/>
              <a:t>1</a:t>
            </a:r>
            <a:r>
              <a:rPr lang="ru-RU" dirty="0" smtClean="0"/>
              <a:t>=«1» (А</a:t>
            </a:r>
            <a:r>
              <a:rPr lang="ru-RU" sz="1400" dirty="0" smtClean="0"/>
              <a:t>1</a:t>
            </a:r>
            <a:r>
              <a:rPr lang="ru-RU" dirty="0" smtClean="0"/>
              <a:t>=«1», А</a:t>
            </a:r>
            <a:r>
              <a:rPr lang="ru-RU" sz="1400" dirty="0" smtClean="0"/>
              <a:t>2</a:t>
            </a:r>
            <a:r>
              <a:rPr lang="ru-RU" dirty="0" smtClean="0"/>
              <a:t>=«1»)</a:t>
            </a:r>
          </a:p>
          <a:p>
            <a:r>
              <a:rPr lang="ru-RU" dirty="0" smtClean="0"/>
              <a:t>           А</a:t>
            </a:r>
            <a:r>
              <a:rPr lang="ru-RU" sz="1400" dirty="0" smtClean="0"/>
              <a:t>0</a:t>
            </a:r>
            <a:r>
              <a:rPr lang="ru-RU" dirty="0" smtClean="0"/>
              <a:t>=«0»</a:t>
            </a:r>
          </a:p>
          <a:p>
            <a:r>
              <a:rPr lang="ru-RU" dirty="0" smtClean="0"/>
              <a:t>           </a:t>
            </a:r>
            <a:endParaRPr lang="ru-RU" dirty="0"/>
          </a:p>
        </p:txBody>
      </p:sp>
      <p:sp>
        <p:nvSpPr>
          <p:cNvPr id="50" name="Правая фигурная скобка 49"/>
          <p:cNvSpPr/>
          <p:nvPr/>
        </p:nvSpPr>
        <p:spPr>
          <a:xfrm>
            <a:off x="7215206" y="2643182"/>
            <a:ext cx="71438" cy="64294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/>
          <p:cNvSpPr txBox="1"/>
          <p:nvPr/>
        </p:nvSpPr>
        <p:spPr>
          <a:xfrm>
            <a:off x="7358082" y="2643182"/>
            <a:ext cx="12461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2</a:t>
            </a:r>
            <a:r>
              <a:rPr lang="ru-RU" dirty="0" smtClean="0"/>
              <a:t> подаем </a:t>
            </a:r>
          </a:p>
          <a:p>
            <a:r>
              <a:rPr lang="ru-RU" dirty="0" smtClean="0"/>
              <a:t>на </a:t>
            </a:r>
            <a:r>
              <a:rPr lang="ru-RU" dirty="0" smtClean="0"/>
              <a:t>Х</a:t>
            </a:r>
            <a:r>
              <a:rPr lang="en-GB" sz="1400" dirty="0" smtClean="0"/>
              <a:t>5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4214810" y="3500438"/>
            <a:ext cx="15022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ru-RU" dirty="0" smtClean="0"/>
              <a:t>Если А</a:t>
            </a:r>
            <a:r>
              <a:rPr lang="ru-RU" sz="1400" dirty="0" smtClean="0"/>
              <a:t>1</a:t>
            </a:r>
            <a:r>
              <a:rPr lang="ru-RU" dirty="0" smtClean="0"/>
              <a:t>=«1» </a:t>
            </a:r>
          </a:p>
          <a:p>
            <a:r>
              <a:rPr lang="ru-RU" dirty="0" smtClean="0"/>
              <a:t>           А</a:t>
            </a:r>
            <a:r>
              <a:rPr lang="ru-RU" sz="1400" dirty="0" smtClean="0"/>
              <a:t>0</a:t>
            </a:r>
            <a:r>
              <a:rPr lang="ru-RU" dirty="0" smtClean="0"/>
              <a:t>=«1»</a:t>
            </a:r>
          </a:p>
          <a:p>
            <a:r>
              <a:rPr lang="ru-RU" dirty="0" smtClean="0"/>
              <a:t>           </a:t>
            </a:r>
            <a:endParaRPr lang="ru-RU" dirty="0"/>
          </a:p>
        </p:txBody>
      </p:sp>
      <p:sp>
        <p:nvSpPr>
          <p:cNvPr id="53" name="Правая фигурная скобка 52"/>
          <p:cNvSpPr/>
          <p:nvPr/>
        </p:nvSpPr>
        <p:spPr>
          <a:xfrm>
            <a:off x="5572132" y="3571876"/>
            <a:ext cx="71438" cy="64294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/>
          <p:cNvSpPr txBox="1"/>
          <p:nvPr/>
        </p:nvSpPr>
        <p:spPr>
          <a:xfrm>
            <a:off x="5715008" y="3714752"/>
            <a:ext cx="1744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3</a:t>
            </a:r>
            <a:r>
              <a:rPr lang="ru-RU" dirty="0" smtClean="0"/>
              <a:t> подаем на </a:t>
            </a:r>
            <a:r>
              <a:rPr lang="ru-RU" dirty="0" smtClean="0"/>
              <a:t>Х</a:t>
            </a:r>
            <a:r>
              <a:rPr lang="en-GB" sz="1400" dirty="0" smtClean="0"/>
              <a:t>6</a:t>
            </a:r>
            <a:endParaRPr lang="ru-RU" dirty="0"/>
          </a:p>
        </p:txBody>
      </p:sp>
      <p:grpSp>
        <p:nvGrpSpPr>
          <p:cNvPr id="2" name="Группа 83"/>
          <p:cNvGrpSpPr/>
          <p:nvPr/>
        </p:nvGrpSpPr>
        <p:grpSpPr>
          <a:xfrm>
            <a:off x="714348" y="1071546"/>
            <a:ext cx="3214710" cy="3441166"/>
            <a:chOff x="714348" y="1071546"/>
            <a:chExt cx="3214710" cy="3441166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1643042" y="1142984"/>
              <a:ext cx="1785950" cy="335758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643042" y="257174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5</a:t>
              </a:r>
              <a:endParaRPr lang="ru-RU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643042" y="228599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4</a:t>
              </a:r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43042" y="200024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43042" y="171448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43042" y="142873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643042" y="114298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43042" y="314324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7</a:t>
              </a:r>
              <a:endParaRPr lang="ru-RU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43042" y="285749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6</a:t>
              </a:r>
              <a:endParaRPr lang="ru-RU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43042" y="4071942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43042" y="3500438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2</a:t>
              </a:r>
              <a:endParaRPr lang="ru-RU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643042" y="3786190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>
              <a:off x="1142976" y="1571612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1142976" y="1285860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1285852" y="3714752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1142976" y="4286256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1285852" y="4000504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1643042" y="3500438"/>
              <a:ext cx="500066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>
              <a:off x="465109" y="2820983"/>
              <a:ext cx="3357586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2428860" y="4000504"/>
              <a:ext cx="481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Мх</a:t>
              </a:r>
              <a:endParaRPr lang="ru-RU" dirty="0"/>
            </a:p>
          </p:txBody>
        </p:sp>
        <p:cxnSp>
          <p:nvCxnSpPr>
            <p:cNvPr id="32" name="Прямая соединительная линия 31"/>
            <p:cNvCxnSpPr/>
            <p:nvPr/>
          </p:nvCxnSpPr>
          <p:spPr>
            <a:xfrm>
              <a:off x="3428992" y="1857364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3143240" y="1714488"/>
              <a:ext cx="2968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85786" y="107154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85786" y="135729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85786" y="164305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dirty="0"/>
            </a:p>
          </p:txBody>
        </p:sp>
        <p:cxnSp>
          <p:nvCxnSpPr>
            <p:cNvPr id="59" name="Прямая соединительная линия 58"/>
            <p:cNvCxnSpPr/>
            <p:nvPr/>
          </p:nvCxnSpPr>
          <p:spPr>
            <a:xfrm>
              <a:off x="1142976" y="1857364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 rot="5400000">
              <a:off x="1036613" y="2320917"/>
              <a:ext cx="92869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>
              <a:off x="1500166" y="2786058"/>
              <a:ext cx="14287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785786" y="191666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dirty="0"/>
            </a:p>
          </p:txBody>
        </p:sp>
        <p:cxnSp>
          <p:nvCxnSpPr>
            <p:cNvPr id="67" name="Прямая соединительная линия 66"/>
            <p:cNvCxnSpPr/>
            <p:nvPr/>
          </p:nvCxnSpPr>
          <p:spPr>
            <a:xfrm>
              <a:off x="1142976" y="2143116"/>
              <a:ext cx="14287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 rot="5400000">
              <a:off x="822299" y="2606669"/>
              <a:ext cx="92869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/>
            <p:cNvCxnSpPr/>
            <p:nvPr/>
          </p:nvCxnSpPr>
          <p:spPr>
            <a:xfrm>
              <a:off x="1285852" y="3070222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714348" y="4143380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cxnSp>
          <p:nvCxnSpPr>
            <p:cNvPr id="79" name="Прямая соединительная линия 78"/>
            <p:cNvCxnSpPr/>
            <p:nvPr/>
          </p:nvCxnSpPr>
          <p:spPr>
            <a:xfrm rot="5400000">
              <a:off x="1143770" y="3856834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>
              <a:off x="1071538" y="3857628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714348" y="3643314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</p:grp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141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Сокращение </a:t>
            </a:r>
            <a:r>
              <a:rPr lang="ru-RU" sz="2000" b="1" dirty="0" smtClean="0">
                <a:solidFill>
                  <a:srgbClr val="C00000"/>
                </a:solidFill>
              </a:rPr>
              <a:t>дешифратора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44" y="500042"/>
            <a:ext cx="6979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Предположим, что мы имеем дешифратор на </a:t>
            </a:r>
            <a:r>
              <a:rPr lang="ru-RU" b="1" dirty="0" smtClean="0"/>
              <a:t>3-и</a:t>
            </a:r>
            <a:r>
              <a:rPr lang="ru-RU" dirty="0" smtClean="0"/>
              <a:t> </a:t>
            </a:r>
            <a:r>
              <a:rPr lang="ru-RU" b="1" dirty="0" smtClean="0"/>
              <a:t>входа</a:t>
            </a:r>
            <a:r>
              <a:rPr lang="ru-RU" dirty="0" smtClean="0"/>
              <a:t> и </a:t>
            </a:r>
            <a:r>
              <a:rPr lang="ru-RU" b="1" dirty="0" smtClean="0"/>
              <a:t>8-выходов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357290" y="1581136"/>
            <a:ext cx="1571636" cy="24193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357290" y="1866888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1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357290" y="1581136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0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>
            <a:off x="576234" y="2790820"/>
            <a:ext cx="2419368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928662" y="2081202"/>
            <a:ext cx="428628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928662" y="1724012"/>
            <a:ext cx="428628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357290" y="2143116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2</a:t>
            </a:r>
            <a:endParaRPr lang="ru-RU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928662" y="2357430"/>
            <a:ext cx="428628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785918" y="3429000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DC</a:t>
            </a:r>
            <a:endParaRPr lang="ru-RU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5400000">
            <a:off x="1215208" y="2785264"/>
            <a:ext cx="2428892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540678" y="242886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3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2540678" y="2143116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2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540678" y="1857364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1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2540678" y="1571612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ru-RU" sz="1400" dirty="0" smtClean="0"/>
              <a:t>0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2540678" y="270247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4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2540678" y="298823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5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2540678" y="3286124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6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2540678" y="3571876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7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3714744" y="1071546"/>
            <a:ext cx="18664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ru-RU" dirty="0" smtClean="0"/>
              <a:t>Х</a:t>
            </a:r>
            <a:r>
              <a:rPr lang="ru-RU" sz="1400" dirty="0" smtClean="0"/>
              <a:t>0</a:t>
            </a:r>
            <a:r>
              <a:rPr lang="ru-RU" dirty="0" smtClean="0"/>
              <a:t> подаем на Х</a:t>
            </a:r>
            <a:r>
              <a:rPr lang="ru-RU" sz="1400" dirty="0" smtClean="0"/>
              <a:t>0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Х</a:t>
            </a:r>
            <a:r>
              <a:rPr lang="ru-RU" sz="1400" dirty="0" smtClean="0"/>
              <a:t>1</a:t>
            </a:r>
            <a:r>
              <a:rPr lang="ru-RU" dirty="0" smtClean="0"/>
              <a:t> подаем на Х</a:t>
            </a:r>
            <a:r>
              <a:rPr lang="ru-RU" sz="1400" dirty="0" smtClean="0"/>
              <a:t>1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Х</a:t>
            </a:r>
            <a:r>
              <a:rPr lang="ru-RU" sz="1400" dirty="0" smtClean="0"/>
              <a:t>2</a:t>
            </a:r>
            <a:r>
              <a:rPr lang="ru-RU" dirty="0" smtClean="0"/>
              <a:t> подаем «0»</a:t>
            </a:r>
          </a:p>
          <a:p>
            <a:endParaRPr lang="ru-RU" dirty="0"/>
          </a:p>
        </p:txBody>
      </p:sp>
      <p:sp>
        <p:nvSpPr>
          <p:cNvPr id="38" name="Правая фигурная скобка 37"/>
          <p:cNvSpPr/>
          <p:nvPr/>
        </p:nvSpPr>
        <p:spPr>
          <a:xfrm>
            <a:off x="5429256" y="1000108"/>
            <a:ext cx="142876" cy="107157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5643571" y="1357298"/>
            <a:ext cx="30718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Т.о «1» будет перебираться в 4-х выходах (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-Y</a:t>
            </a:r>
            <a:r>
              <a:rPr lang="en-GB" sz="1400" dirty="0" smtClean="0"/>
              <a:t>3</a:t>
            </a:r>
            <a:r>
              <a:rPr lang="ru-RU" dirty="0" smtClean="0"/>
              <a:t>), а ниже не пойдет.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571472" y="1500174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0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571472" y="1857364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1</a:t>
            </a:r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428596" y="214311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«0»</a:t>
            </a:r>
            <a:endParaRPr lang="ru-RU" dirty="0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728" y="214290"/>
            <a:ext cx="6664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Наращивание простых элементов с малой степенью интеграции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4414" y="571480"/>
            <a:ext cx="7069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?Рассмотрим вопрос, что нам делать с неиспользованными входами?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28596" y="1000108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1. Элемент «ИЛИ»</a:t>
            </a:r>
            <a:endParaRPr lang="ru-RU" b="1" dirty="0"/>
          </a:p>
        </p:txBody>
      </p:sp>
      <p:grpSp>
        <p:nvGrpSpPr>
          <p:cNvPr id="24" name="Группа 23"/>
          <p:cNvGrpSpPr/>
          <p:nvPr/>
        </p:nvGrpSpPr>
        <p:grpSpPr>
          <a:xfrm>
            <a:off x="428596" y="2773916"/>
            <a:ext cx="2571768" cy="1012274"/>
            <a:chOff x="285720" y="2071678"/>
            <a:chExt cx="2571768" cy="1012274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428728" y="2143116"/>
              <a:ext cx="1000132" cy="928694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1000100" y="2285992"/>
              <a:ext cx="428628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000100" y="2500306"/>
              <a:ext cx="428628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1000100" y="2714620"/>
              <a:ext cx="428628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785786" y="2928934"/>
              <a:ext cx="642942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1428728" y="214311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5720" y="2714620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«0»</a:t>
              </a:r>
              <a:endParaRPr lang="ru-RU" dirty="0"/>
            </a:p>
          </p:txBody>
        </p:sp>
        <p:cxnSp>
          <p:nvCxnSpPr>
            <p:cNvPr id="16" name="Прямая соединительная линия 15"/>
            <p:cNvCxnSpPr/>
            <p:nvPr/>
          </p:nvCxnSpPr>
          <p:spPr>
            <a:xfrm rot="5400000">
              <a:off x="893737" y="2820983"/>
              <a:ext cx="214314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642910" y="228599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42910" y="207167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cxnSp>
          <p:nvCxnSpPr>
            <p:cNvPr id="22" name="Прямая соединительная линия 21"/>
            <p:cNvCxnSpPr/>
            <p:nvPr/>
          </p:nvCxnSpPr>
          <p:spPr>
            <a:xfrm>
              <a:off x="2428860" y="2571744"/>
              <a:ext cx="428628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2500298" y="2214554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251307" y="2246178"/>
            <a:ext cx="55355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Например, имеем такой элемент на 4-е входа.</a:t>
            </a:r>
          </a:p>
          <a:p>
            <a:pPr algn="just"/>
            <a:r>
              <a:rPr lang="ru-RU" dirty="0" smtClean="0"/>
              <a:t>Вход мы подаем на Х</a:t>
            </a:r>
            <a:r>
              <a:rPr lang="ru-RU" sz="1400" dirty="0" smtClean="0"/>
              <a:t>0</a:t>
            </a:r>
            <a:r>
              <a:rPr lang="ru-RU" dirty="0" smtClean="0"/>
              <a:t> и Х</a:t>
            </a:r>
            <a:r>
              <a:rPr lang="ru-RU" sz="1400" dirty="0" smtClean="0"/>
              <a:t>1</a:t>
            </a:r>
            <a:r>
              <a:rPr lang="ru-RU" dirty="0" smtClean="0"/>
              <a:t>, а остальные 2-а входа не используются. </a:t>
            </a:r>
            <a:r>
              <a:rPr lang="ru-RU" b="1" i="1" dirty="0" smtClean="0"/>
              <a:t>Что же с ними делать?</a:t>
            </a:r>
          </a:p>
          <a:p>
            <a:pPr algn="just"/>
            <a:endParaRPr lang="ru-RU" i="1" dirty="0" smtClean="0"/>
          </a:p>
          <a:p>
            <a:pPr algn="just"/>
            <a:r>
              <a:rPr lang="ru-RU" dirty="0" smtClean="0"/>
              <a:t>Если это элемент «ИЛИ», то неиспользованные входы можно объединить и посадить на «0».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357159" y="4157497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Почему именно на «0»?</a:t>
            </a:r>
          </a:p>
          <a:p>
            <a:pPr algn="just"/>
            <a:r>
              <a:rPr lang="ru-RU" dirty="0" smtClean="0"/>
              <a:t>Все зависит от ТИ. Если у нас на входе «1», то на выходе будет «1».</a:t>
            </a:r>
          </a:p>
          <a:p>
            <a:pPr algn="just"/>
            <a:r>
              <a:rPr lang="ru-RU" dirty="0" smtClean="0"/>
              <a:t>Поэтому, если на вход подать «1», элемент «ИЛИ» не будет реагировать на входы Х</a:t>
            </a:r>
            <a:r>
              <a:rPr lang="ru-RU" sz="1400" dirty="0" smtClean="0"/>
              <a:t>0</a:t>
            </a:r>
            <a:r>
              <a:rPr lang="ru-RU" dirty="0" smtClean="0"/>
              <a:t> и Х</a:t>
            </a:r>
            <a:r>
              <a:rPr lang="ru-RU" sz="1400" dirty="0" smtClean="0"/>
              <a:t>1</a:t>
            </a:r>
            <a:r>
              <a:rPr lang="ru-RU" dirty="0" smtClean="0"/>
              <a:t>, выход всегда будет выдавать «1».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1357290" y="1571612"/>
            <a:ext cx="1037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 способ</a:t>
            </a:r>
            <a:endParaRPr lang="ru-RU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538" y="571480"/>
            <a:ext cx="1037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 способ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3643306" y="785794"/>
            <a:ext cx="52149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Также, как и в предыдущем способе объединяем 2-а нижних входа и объединяем их с Х</a:t>
            </a:r>
            <a:r>
              <a:rPr lang="ru-RU" sz="1400" dirty="0" smtClean="0"/>
              <a:t>1</a:t>
            </a:r>
            <a:r>
              <a:rPr lang="ru-RU" dirty="0" smtClean="0"/>
              <a:t>.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?Почему так?</a:t>
            </a:r>
          </a:p>
          <a:p>
            <a:pPr algn="just"/>
            <a:r>
              <a:rPr lang="ru-RU" dirty="0" smtClean="0"/>
              <a:t>Это вытекает из простого утверждения: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57158" y="2428868"/>
            <a:ext cx="850112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Например, мы возьмем элемент «ИЛИ» на 2-а входа и объединим их в один вход Х</a:t>
            </a:r>
            <a:r>
              <a:rPr lang="ru-RU" sz="1400" dirty="0" smtClean="0"/>
              <a:t>0</a:t>
            </a:r>
            <a:r>
              <a:rPr lang="ru-RU" dirty="0" smtClean="0"/>
              <a:t>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Т.о когда Х</a:t>
            </a:r>
            <a:r>
              <a:rPr lang="ru-RU" sz="1400" dirty="0" smtClean="0"/>
              <a:t>0</a:t>
            </a:r>
            <a:r>
              <a:rPr lang="ru-RU" dirty="0" smtClean="0"/>
              <a:t>=«0», то «0» пойдет по 2-м входам и У=«0» (на выход будет подан «0»).</a:t>
            </a:r>
          </a:p>
          <a:p>
            <a:pPr algn="just"/>
            <a:r>
              <a:rPr lang="ru-RU" dirty="0" smtClean="0"/>
              <a:t>       Если Х</a:t>
            </a:r>
            <a:r>
              <a:rPr lang="ru-RU" sz="1400" dirty="0" smtClean="0"/>
              <a:t>0</a:t>
            </a:r>
            <a:r>
              <a:rPr lang="ru-RU" dirty="0" smtClean="0"/>
              <a:t>=«1», то «1» пойдет по 2-м входам и значит У=«1» (на выход будет подана «1»).</a:t>
            </a:r>
          </a:p>
          <a:p>
            <a:pPr algn="just"/>
            <a:r>
              <a:rPr lang="ru-RU" dirty="0" smtClean="0"/>
              <a:t>Т.е. </a:t>
            </a:r>
            <a:r>
              <a:rPr lang="ru-RU" b="1" dirty="0" smtClean="0"/>
              <a:t>элемент «ИЛИ» работает как повторитель </a:t>
            </a:r>
            <a:r>
              <a:rPr lang="ru-RU" dirty="0" smtClean="0"/>
              <a:t>(такое подключение работает как повторитель).</a:t>
            </a:r>
            <a:endParaRPr lang="ru-RU" dirty="0"/>
          </a:p>
        </p:txBody>
      </p:sp>
      <p:grpSp>
        <p:nvGrpSpPr>
          <p:cNvPr id="45" name="Группа 44"/>
          <p:cNvGrpSpPr/>
          <p:nvPr/>
        </p:nvGrpSpPr>
        <p:grpSpPr>
          <a:xfrm>
            <a:off x="500034" y="4643446"/>
            <a:ext cx="2643206" cy="928694"/>
            <a:chOff x="500034" y="4429132"/>
            <a:chExt cx="2643206" cy="928694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1714480" y="4429132"/>
              <a:ext cx="1000132" cy="928694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0" name="Прямая соединительная линия 29"/>
            <p:cNvCxnSpPr/>
            <p:nvPr/>
          </p:nvCxnSpPr>
          <p:spPr>
            <a:xfrm>
              <a:off x="1071538" y="5070486"/>
              <a:ext cx="642942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1714480" y="442913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00034" y="457200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cxnSp>
          <p:nvCxnSpPr>
            <p:cNvPr id="37" name="Прямая соединительная линия 36"/>
            <p:cNvCxnSpPr/>
            <p:nvPr/>
          </p:nvCxnSpPr>
          <p:spPr>
            <a:xfrm>
              <a:off x="2714612" y="4857760"/>
              <a:ext cx="428628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2786050" y="4500570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cxnSp>
          <p:nvCxnSpPr>
            <p:cNvPr id="39" name="Прямая соединительная линия 38"/>
            <p:cNvCxnSpPr/>
            <p:nvPr/>
          </p:nvCxnSpPr>
          <p:spPr>
            <a:xfrm>
              <a:off x="1071538" y="4713296"/>
              <a:ext cx="642942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>
              <a:off x="642910" y="4929198"/>
              <a:ext cx="428628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 rot="5400000">
              <a:off x="893737" y="4892685"/>
              <a:ext cx="357190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Группа 46"/>
          <p:cNvGrpSpPr/>
          <p:nvPr/>
        </p:nvGrpSpPr>
        <p:grpSpPr>
          <a:xfrm>
            <a:off x="571472" y="1071546"/>
            <a:ext cx="2571768" cy="1083712"/>
            <a:chOff x="571472" y="1071546"/>
            <a:chExt cx="2571768" cy="1083712"/>
          </a:xfrm>
        </p:grpSpPr>
        <p:grpSp>
          <p:nvGrpSpPr>
            <p:cNvPr id="25" name="Группа 24"/>
            <p:cNvGrpSpPr/>
            <p:nvPr/>
          </p:nvGrpSpPr>
          <p:grpSpPr>
            <a:xfrm>
              <a:off x="714348" y="1071546"/>
              <a:ext cx="2428892" cy="1000132"/>
              <a:chOff x="714348" y="1500174"/>
              <a:chExt cx="2428892" cy="1000132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1714480" y="1571612"/>
                <a:ext cx="1000132" cy="928694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8" name="Прямая соединительная линия 7"/>
              <p:cNvCxnSpPr/>
              <p:nvPr/>
            </p:nvCxnSpPr>
            <p:spPr>
              <a:xfrm>
                <a:off x="1071538" y="1928802"/>
                <a:ext cx="642942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Прямая соединительная линия 8"/>
              <p:cNvCxnSpPr/>
              <p:nvPr/>
            </p:nvCxnSpPr>
            <p:spPr>
              <a:xfrm>
                <a:off x="1285852" y="2143116"/>
                <a:ext cx="428628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Прямая соединительная линия 9"/>
              <p:cNvCxnSpPr/>
              <p:nvPr/>
            </p:nvCxnSpPr>
            <p:spPr>
              <a:xfrm>
                <a:off x="1071538" y="2357430"/>
                <a:ext cx="642942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1714480" y="1571612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cxnSp>
            <p:nvCxnSpPr>
              <p:cNvPr id="13" name="Прямая соединительная линия 12"/>
              <p:cNvCxnSpPr/>
              <p:nvPr/>
            </p:nvCxnSpPr>
            <p:spPr>
              <a:xfrm rot="5400000">
                <a:off x="1071538" y="2143116"/>
                <a:ext cx="428628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714348" y="1714488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1</a:t>
                </a:r>
                <a:endParaRPr lang="ru-RU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14348" y="1500174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0</a:t>
                </a:r>
                <a:endParaRPr lang="ru-RU" dirty="0"/>
              </a:p>
            </p:txBody>
          </p:sp>
          <p:cxnSp>
            <p:nvCxnSpPr>
              <p:cNvPr id="16" name="Прямая соединительная линия 15"/>
              <p:cNvCxnSpPr/>
              <p:nvPr/>
            </p:nvCxnSpPr>
            <p:spPr>
              <a:xfrm>
                <a:off x="2714612" y="2000240"/>
                <a:ext cx="428628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2786050" y="1643050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Y</a:t>
                </a:r>
                <a:endParaRPr lang="ru-RU" dirty="0"/>
              </a:p>
            </p:txBody>
          </p:sp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1071538" y="1714488"/>
                <a:ext cx="642942" cy="15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TextBox 45"/>
            <p:cNvSpPr txBox="1"/>
            <p:nvPr/>
          </p:nvSpPr>
          <p:spPr>
            <a:xfrm>
              <a:off x="571472" y="1785926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«0»</a:t>
              </a:r>
              <a:endParaRPr lang="ru-RU" dirty="0"/>
            </a:p>
          </p:txBody>
        </p:sp>
      </p:grp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42852"/>
            <a:ext cx="3257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Аналогично и с элементом «И»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85720" y="571480"/>
            <a:ext cx="1721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2. Элемент «И»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928926" y="857232"/>
            <a:ext cx="61436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Предположим, мы имеем элемент «И» на 4-е входа.</a:t>
            </a:r>
          </a:p>
          <a:p>
            <a:pPr algn="just"/>
            <a:r>
              <a:rPr lang="ru-RU" dirty="0" smtClean="0"/>
              <a:t>Х</a:t>
            </a:r>
            <a:r>
              <a:rPr lang="ru-RU" sz="1400" dirty="0" smtClean="0"/>
              <a:t>0</a:t>
            </a:r>
            <a:r>
              <a:rPr lang="ru-RU" dirty="0" smtClean="0"/>
              <a:t> и Х</a:t>
            </a:r>
            <a:r>
              <a:rPr lang="ru-RU" sz="1400" dirty="0" smtClean="0"/>
              <a:t>1</a:t>
            </a:r>
            <a:r>
              <a:rPr lang="ru-RU" dirty="0" smtClean="0"/>
              <a:t> – входы, на которые подаем сигнал</a:t>
            </a:r>
          </a:p>
          <a:p>
            <a:pPr algn="just"/>
            <a:r>
              <a:rPr lang="ru-RU" dirty="0" smtClean="0"/>
              <a:t>Х</a:t>
            </a:r>
            <a:r>
              <a:rPr lang="ru-RU" sz="1400" dirty="0" smtClean="0"/>
              <a:t>2</a:t>
            </a:r>
            <a:r>
              <a:rPr lang="ru-RU" dirty="0" smtClean="0"/>
              <a:t> и Х</a:t>
            </a:r>
            <a:r>
              <a:rPr lang="ru-RU" sz="1400" dirty="0" smtClean="0"/>
              <a:t>3</a:t>
            </a:r>
            <a:r>
              <a:rPr lang="ru-RU" dirty="0" smtClean="0"/>
              <a:t> – свободные входы (на них вешаем «1» согласно ТИ)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Если хотя бы на одном входе будет «0», то элемент «И» будет давать «0». Поэтому, на неиспользованный вход мы вешаем «1».</a:t>
            </a:r>
            <a:endParaRPr lang="ru-RU" dirty="0"/>
          </a:p>
        </p:txBody>
      </p:sp>
      <p:grpSp>
        <p:nvGrpSpPr>
          <p:cNvPr id="20" name="Группа 19"/>
          <p:cNvGrpSpPr/>
          <p:nvPr/>
        </p:nvGrpSpPr>
        <p:grpSpPr>
          <a:xfrm>
            <a:off x="285720" y="3559734"/>
            <a:ext cx="2571768" cy="1083712"/>
            <a:chOff x="357158" y="2143116"/>
            <a:chExt cx="2571768" cy="1083712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1500166" y="2214554"/>
              <a:ext cx="1000132" cy="928694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857224" y="2571744"/>
              <a:ext cx="642942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071538" y="2786058"/>
              <a:ext cx="428628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857224" y="3000372"/>
              <a:ext cx="642942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1500166" y="2214554"/>
              <a:ext cx="341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&amp;</a:t>
              </a:r>
              <a:endParaRPr lang="ru-RU" dirty="0"/>
            </a:p>
          </p:txBody>
        </p:sp>
        <p:cxnSp>
          <p:nvCxnSpPr>
            <p:cNvPr id="13" name="Прямая соединительная линия 12"/>
            <p:cNvCxnSpPr/>
            <p:nvPr/>
          </p:nvCxnSpPr>
          <p:spPr>
            <a:xfrm rot="5400000">
              <a:off x="857224" y="2786058"/>
              <a:ext cx="428628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500034" y="235743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0034" y="214311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cxnSp>
          <p:nvCxnSpPr>
            <p:cNvPr id="16" name="Прямая соединительная линия 15"/>
            <p:cNvCxnSpPr/>
            <p:nvPr/>
          </p:nvCxnSpPr>
          <p:spPr>
            <a:xfrm>
              <a:off x="2500298" y="2643182"/>
              <a:ext cx="428628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2571736" y="228599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>
              <a:off x="857224" y="2357430"/>
              <a:ext cx="642942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357158" y="2857496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«1»</a:t>
              </a:r>
              <a:endParaRPr lang="ru-RU" dirty="0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285720" y="1416594"/>
            <a:ext cx="2571768" cy="1012274"/>
            <a:chOff x="285720" y="2071678"/>
            <a:chExt cx="2571768" cy="1012274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428728" y="2143116"/>
              <a:ext cx="1000132" cy="928694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3" name="Прямая соединительная линия 22"/>
            <p:cNvCxnSpPr/>
            <p:nvPr/>
          </p:nvCxnSpPr>
          <p:spPr>
            <a:xfrm>
              <a:off x="1000100" y="2285992"/>
              <a:ext cx="428628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1000100" y="2500306"/>
              <a:ext cx="428628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1000100" y="2714620"/>
              <a:ext cx="428628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785786" y="2928934"/>
              <a:ext cx="642942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1428728" y="2143116"/>
              <a:ext cx="341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&amp;</a:t>
              </a:r>
              <a:endParaRPr lang="ru-RU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5720" y="2714620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«1»</a:t>
              </a:r>
              <a:endParaRPr lang="ru-RU" dirty="0"/>
            </a:p>
          </p:txBody>
        </p:sp>
        <p:cxnSp>
          <p:nvCxnSpPr>
            <p:cNvPr id="29" name="Прямая соединительная линия 28"/>
            <p:cNvCxnSpPr/>
            <p:nvPr/>
          </p:nvCxnSpPr>
          <p:spPr>
            <a:xfrm rot="5400000">
              <a:off x="893737" y="2820983"/>
              <a:ext cx="214314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642910" y="228599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42910" y="207167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dirty="0"/>
            </a:p>
          </p:txBody>
        </p:sp>
        <p:cxnSp>
          <p:nvCxnSpPr>
            <p:cNvPr id="32" name="Прямая соединительная линия 31"/>
            <p:cNvCxnSpPr/>
            <p:nvPr/>
          </p:nvCxnSpPr>
          <p:spPr>
            <a:xfrm>
              <a:off x="2428860" y="2571744"/>
              <a:ext cx="428628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2500298" y="2214554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071538" y="1000108"/>
            <a:ext cx="1037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 способ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1285852" y="2988230"/>
            <a:ext cx="1037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 способ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2928926" y="3357562"/>
            <a:ext cx="6000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Неиспользованный вход соединяем с соседним (как делали с элементом «ИЛИ»), т.е. если мы Х0 заведем на оба входа элемента «И», то</a:t>
            </a:r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4071934" y="4357694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«0»</a:t>
            </a:r>
            <a:endParaRPr lang="ru-RU" dirty="0"/>
          </a:p>
        </p:txBody>
      </p:sp>
      <p:sp>
        <p:nvSpPr>
          <p:cNvPr id="46" name="Правая фигурная скобка 45"/>
          <p:cNvSpPr/>
          <p:nvPr/>
        </p:nvSpPr>
        <p:spPr>
          <a:xfrm>
            <a:off x="4572000" y="4357694"/>
            <a:ext cx="71438" cy="78581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8" name="Группа 47"/>
          <p:cNvGrpSpPr/>
          <p:nvPr/>
        </p:nvGrpSpPr>
        <p:grpSpPr>
          <a:xfrm>
            <a:off x="3000364" y="4572008"/>
            <a:ext cx="2419249" cy="583646"/>
            <a:chOff x="3000364" y="4572008"/>
            <a:chExt cx="2419249" cy="583646"/>
          </a:xfrm>
        </p:grpSpPr>
        <p:sp>
          <p:nvSpPr>
            <p:cNvPr id="37" name="TextBox 36"/>
            <p:cNvSpPr txBox="1"/>
            <p:nvPr/>
          </p:nvSpPr>
          <p:spPr>
            <a:xfrm>
              <a:off x="3000364" y="4572008"/>
              <a:ext cx="891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r>
                <a:rPr lang="ru-RU" dirty="0" smtClean="0"/>
                <a:t>=«0»</a:t>
              </a:r>
              <a:endParaRPr lang="ru-RU" dirty="0"/>
            </a:p>
          </p:txBody>
        </p:sp>
        <p:cxnSp>
          <p:nvCxnSpPr>
            <p:cNvPr id="39" name="Прямая со стрелкой 38"/>
            <p:cNvCxnSpPr/>
            <p:nvPr/>
          </p:nvCxnSpPr>
          <p:spPr>
            <a:xfrm flipV="1">
              <a:off x="3786182" y="4572008"/>
              <a:ext cx="285752" cy="14287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 стрелкой 39"/>
            <p:cNvCxnSpPr>
              <a:endCxn id="44" idx="1"/>
            </p:cNvCxnSpPr>
            <p:nvPr/>
          </p:nvCxnSpPr>
          <p:spPr>
            <a:xfrm>
              <a:off x="3786182" y="4714884"/>
              <a:ext cx="318326" cy="2561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4104508" y="4786322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«0»</a:t>
              </a:r>
              <a:endParaRPr lang="ru-RU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643438" y="4572008"/>
              <a:ext cx="7761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У=«0»</a:t>
              </a:r>
              <a:endParaRPr lang="ru-RU" dirty="0"/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3000364" y="5286388"/>
            <a:ext cx="2419249" cy="857256"/>
            <a:chOff x="3000364" y="5286388"/>
            <a:chExt cx="2419249" cy="857256"/>
          </a:xfrm>
        </p:grpSpPr>
        <p:grpSp>
          <p:nvGrpSpPr>
            <p:cNvPr id="49" name="Группа 48"/>
            <p:cNvGrpSpPr/>
            <p:nvPr/>
          </p:nvGrpSpPr>
          <p:grpSpPr>
            <a:xfrm>
              <a:off x="3000364" y="5488560"/>
              <a:ext cx="2419249" cy="583646"/>
              <a:chOff x="3000364" y="4572008"/>
              <a:chExt cx="2419249" cy="583646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3000364" y="4572008"/>
                <a:ext cx="8659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0</a:t>
                </a:r>
                <a:r>
                  <a:rPr lang="ru-RU" dirty="0" smtClean="0"/>
                  <a:t>=«1»</a:t>
                </a:r>
                <a:endParaRPr lang="ru-RU" dirty="0"/>
              </a:p>
            </p:txBody>
          </p:sp>
          <p:cxnSp>
            <p:nvCxnSpPr>
              <p:cNvPr id="51" name="Прямая со стрелкой 50"/>
              <p:cNvCxnSpPr/>
              <p:nvPr/>
            </p:nvCxnSpPr>
            <p:spPr>
              <a:xfrm flipV="1">
                <a:off x="3786182" y="4572008"/>
                <a:ext cx="285752" cy="14287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Прямая со стрелкой 51"/>
              <p:cNvCxnSpPr>
                <a:endCxn id="53" idx="1"/>
              </p:cNvCxnSpPr>
              <p:nvPr/>
            </p:nvCxnSpPr>
            <p:spPr>
              <a:xfrm>
                <a:off x="3786182" y="4714884"/>
                <a:ext cx="318326" cy="2561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4104508" y="4786322"/>
                <a:ext cx="5389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«1»</a:t>
                </a:r>
                <a:endParaRPr lang="ru-RU" dirty="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4643438" y="4572008"/>
                <a:ext cx="7761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У=«1»</a:t>
                </a:r>
                <a:endParaRPr lang="ru-RU" dirty="0"/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4104508" y="5286388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«1»</a:t>
              </a:r>
              <a:endParaRPr lang="ru-RU" dirty="0"/>
            </a:p>
          </p:txBody>
        </p:sp>
        <p:sp>
          <p:nvSpPr>
            <p:cNvPr id="56" name="Правая фигурная скобка 55"/>
            <p:cNvSpPr/>
            <p:nvPr/>
          </p:nvSpPr>
          <p:spPr>
            <a:xfrm>
              <a:off x="4572000" y="5357826"/>
              <a:ext cx="71438" cy="785818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8" name="Правая фигурная скобка 57"/>
          <p:cNvSpPr/>
          <p:nvPr/>
        </p:nvSpPr>
        <p:spPr>
          <a:xfrm>
            <a:off x="5143504" y="4286256"/>
            <a:ext cx="642942" cy="2000264"/>
          </a:xfrm>
          <a:prstGeom prst="rightBrace">
            <a:avLst>
              <a:gd name="adj1" fmla="val 8333"/>
              <a:gd name="adj2" fmla="val 505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TextBox 58"/>
          <p:cNvSpPr txBox="1"/>
          <p:nvPr/>
        </p:nvSpPr>
        <p:spPr>
          <a:xfrm>
            <a:off x="5857884" y="5000636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Элемент «И» работает как </a:t>
            </a:r>
            <a:r>
              <a:rPr lang="ru-RU" b="1" dirty="0" smtClean="0"/>
              <a:t>повторитель</a:t>
            </a:r>
            <a:endParaRPr lang="ru-RU" b="1" dirty="0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14290"/>
            <a:ext cx="8643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Теперь рассмотрим ситуацию, когда у нас имеется несколько элементов «ИЛИ» на 2-а входа, а нам необходим элемент «ИЛИ» на 4-е входа.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Построить данную схему можно 2-мя способами: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1 Способ: Берем 2-а элемента и объединяем третьим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214414" y="1928802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«ИЛИ»</a:t>
            </a:r>
            <a:endParaRPr lang="ru-RU" dirty="0"/>
          </a:p>
        </p:txBody>
      </p:sp>
      <p:grpSp>
        <p:nvGrpSpPr>
          <p:cNvPr id="27" name="Группа 26"/>
          <p:cNvGrpSpPr/>
          <p:nvPr/>
        </p:nvGrpSpPr>
        <p:grpSpPr>
          <a:xfrm>
            <a:off x="714348" y="2357430"/>
            <a:ext cx="1928826" cy="1714512"/>
            <a:chOff x="714348" y="2428868"/>
            <a:chExt cx="1928826" cy="1714512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714348" y="2428868"/>
              <a:ext cx="1643074" cy="1714512"/>
              <a:chOff x="500034" y="2357430"/>
              <a:chExt cx="1643074" cy="1714512"/>
            </a:xfrm>
          </p:grpSpPr>
          <p:sp>
            <p:nvSpPr>
              <p:cNvPr id="7" name="Прямоугольник 6"/>
              <p:cNvSpPr/>
              <p:nvPr/>
            </p:nvSpPr>
            <p:spPr>
              <a:xfrm>
                <a:off x="1643042" y="2571744"/>
                <a:ext cx="500066" cy="1285884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3" name="Группа 12"/>
              <p:cNvGrpSpPr/>
              <p:nvPr/>
            </p:nvGrpSpPr>
            <p:grpSpPr>
              <a:xfrm>
                <a:off x="500034" y="2357430"/>
                <a:ext cx="857256" cy="785818"/>
                <a:chOff x="500034" y="2357430"/>
                <a:chExt cx="857256" cy="785818"/>
              </a:xfrm>
            </p:grpSpPr>
            <p:sp>
              <p:nvSpPr>
                <p:cNvPr id="5" name="Прямоугольник 4"/>
                <p:cNvSpPr/>
                <p:nvPr/>
              </p:nvSpPr>
              <p:spPr>
                <a:xfrm>
                  <a:off x="857224" y="2357430"/>
                  <a:ext cx="500066" cy="785818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9" name="Прямая соединительная линия 8"/>
                <p:cNvCxnSpPr/>
                <p:nvPr/>
              </p:nvCxnSpPr>
              <p:spPr>
                <a:xfrm>
                  <a:off x="500034" y="2571744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>
                  <a:off x="500034" y="2857496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Группа 13"/>
              <p:cNvGrpSpPr/>
              <p:nvPr/>
            </p:nvGrpSpPr>
            <p:grpSpPr>
              <a:xfrm>
                <a:off x="500034" y="3286124"/>
                <a:ext cx="857256" cy="785818"/>
                <a:chOff x="500034" y="2357430"/>
                <a:chExt cx="857256" cy="785818"/>
              </a:xfrm>
            </p:grpSpPr>
            <p:sp>
              <p:nvSpPr>
                <p:cNvPr id="15" name="Прямоугольник 14"/>
                <p:cNvSpPr/>
                <p:nvPr/>
              </p:nvSpPr>
              <p:spPr>
                <a:xfrm>
                  <a:off x="857224" y="2357430"/>
                  <a:ext cx="500066" cy="785818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>
                  <a:off x="500034" y="2571744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>
                  <a:off x="500034" y="2857496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1357290" y="2857496"/>
                <a:ext cx="28575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>
                <a:off x="1357290" y="3643314"/>
                <a:ext cx="28575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857224" y="2357430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57224" y="328612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643042" y="257174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</p:grpSp>
        <p:cxnSp>
          <p:nvCxnSpPr>
            <p:cNvPr id="26" name="Прямая соединительная линия 25"/>
            <p:cNvCxnSpPr/>
            <p:nvPr/>
          </p:nvCxnSpPr>
          <p:spPr>
            <a:xfrm>
              <a:off x="2357422" y="3286124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27"/>
          <p:cNvGrpSpPr/>
          <p:nvPr/>
        </p:nvGrpSpPr>
        <p:grpSpPr>
          <a:xfrm>
            <a:off x="4786314" y="2357430"/>
            <a:ext cx="1928826" cy="1714512"/>
            <a:chOff x="714348" y="2428868"/>
            <a:chExt cx="1928826" cy="1714512"/>
          </a:xfrm>
        </p:grpSpPr>
        <p:grpSp>
          <p:nvGrpSpPr>
            <p:cNvPr id="29" name="Группа 23"/>
            <p:cNvGrpSpPr/>
            <p:nvPr/>
          </p:nvGrpSpPr>
          <p:grpSpPr>
            <a:xfrm>
              <a:off x="714348" y="2428868"/>
              <a:ext cx="1643074" cy="1714512"/>
              <a:chOff x="500034" y="2357430"/>
              <a:chExt cx="1643074" cy="1714512"/>
            </a:xfrm>
          </p:grpSpPr>
          <p:sp>
            <p:nvSpPr>
              <p:cNvPr id="31" name="Прямоугольник 30"/>
              <p:cNvSpPr/>
              <p:nvPr/>
            </p:nvSpPr>
            <p:spPr>
              <a:xfrm>
                <a:off x="1643042" y="2571744"/>
                <a:ext cx="500066" cy="1285884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32" name="Группа 12"/>
              <p:cNvGrpSpPr/>
              <p:nvPr/>
            </p:nvGrpSpPr>
            <p:grpSpPr>
              <a:xfrm>
                <a:off x="500034" y="2357430"/>
                <a:ext cx="857256" cy="785818"/>
                <a:chOff x="500034" y="2357430"/>
                <a:chExt cx="857256" cy="785818"/>
              </a:xfrm>
            </p:grpSpPr>
            <p:sp>
              <p:nvSpPr>
                <p:cNvPr id="42" name="Прямоугольник 41"/>
                <p:cNvSpPr/>
                <p:nvPr/>
              </p:nvSpPr>
              <p:spPr>
                <a:xfrm>
                  <a:off x="857224" y="2357430"/>
                  <a:ext cx="500066" cy="785818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43" name="Прямая соединительная линия 42"/>
                <p:cNvCxnSpPr/>
                <p:nvPr/>
              </p:nvCxnSpPr>
              <p:spPr>
                <a:xfrm>
                  <a:off x="500034" y="2571744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Прямая соединительная линия 43"/>
                <p:cNvCxnSpPr/>
                <p:nvPr/>
              </p:nvCxnSpPr>
              <p:spPr>
                <a:xfrm>
                  <a:off x="500034" y="2857496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Группа 13"/>
              <p:cNvGrpSpPr/>
              <p:nvPr/>
            </p:nvGrpSpPr>
            <p:grpSpPr>
              <a:xfrm>
                <a:off x="500034" y="3286124"/>
                <a:ext cx="857256" cy="785818"/>
                <a:chOff x="500034" y="2357430"/>
                <a:chExt cx="857256" cy="785818"/>
              </a:xfrm>
            </p:grpSpPr>
            <p:sp>
              <p:nvSpPr>
                <p:cNvPr id="39" name="Прямоугольник 38"/>
                <p:cNvSpPr/>
                <p:nvPr/>
              </p:nvSpPr>
              <p:spPr>
                <a:xfrm>
                  <a:off x="857224" y="2357430"/>
                  <a:ext cx="500066" cy="785818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40" name="Прямая соединительная линия 39"/>
                <p:cNvCxnSpPr/>
                <p:nvPr/>
              </p:nvCxnSpPr>
              <p:spPr>
                <a:xfrm>
                  <a:off x="500034" y="2571744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Прямая соединительная линия 40"/>
                <p:cNvCxnSpPr/>
                <p:nvPr/>
              </p:nvCxnSpPr>
              <p:spPr>
                <a:xfrm>
                  <a:off x="500034" y="2857496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Прямая соединительная линия 33"/>
              <p:cNvCxnSpPr/>
              <p:nvPr/>
            </p:nvCxnSpPr>
            <p:spPr>
              <a:xfrm>
                <a:off x="1357290" y="2857496"/>
                <a:ext cx="28575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единительная линия 34"/>
              <p:cNvCxnSpPr/>
              <p:nvPr/>
            </p:nvCxnSpPr>
            <p:spPr>
              <a:xfrm>
                <a:off x="1357290" y="3643314"/>
                <a:ext cx="28575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857224" y="2357430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&amp;</a:t>
                </a:r>
                <a:endParaRPr lang="ru-RU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857224" y="3286124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&amp;</a:t>
                </a:r>
                <a:endParaRPr lang="ru-RU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643042" y="2571744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&amp;</a:t>
                </a:r>
                <a:endParaRPr lang="ru-RU" dirty="0"/>
              </a:p>
            </p:txBody>
          </p:sp>
        </p:grpSp>
        <p:cxnSp>
          <p:nvCxnSpPr>
            <p:cNvPr id="30" name="Прямая соединительная линия 29"/>
            <p:cNvCxnSpPr/>
            <p:nvPr/>
          </p:nvCxnSpPr>
          <p:spPr>
            <a:xfrm>
              <a:off x="2357422" y="3286124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/>
          <p:cNvSpPr txBox="1"/>
          <p:nvPr/>
        </p:nvSpPr>
        <p:spPr>
          <a:xfrm>
            <a:off x="5429256" y="192880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«И»</a:t>
            </a:r>
            <a:endParaRPr lang="ru-RU" dirty="0"/>
          </a:p>
        </p:txBody>
      </p:sp>
      <p:grpSp>
        <p:nvGrpSpPr>
          <p:cNvPr id="79" name="Группа 78"/>
          <p:cNvGrpSpPr/>
          <p:nvPr/>
        </p:nvGrpSpPr>
        <p:grpSpPr>
          <a:xfrm>
            <a:off x="357158" y="4286256"/>
            <a:ext cx="3214710" cy="2214578"/>
            <a:chOff x="357158" y="4286256"/>
            <a:chExt cx="3214710" cy="2214578"/>
          </a:xfrm>
        </p:grpSpPr>
        <p:sp>
          <p:nvSpPr>
            <p:cNvPr id="46" name="TextBox 45"/>
            <p:cNvSpPr txBox="1"/>
            <p:nvPr/>
          </p:nvSpPr>
          <p:spPr>
            <a:xfrm>
              <a:off x="357158" y="4286256"/>
              <a:ext cx="1125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/>
                <a:t>2 </a:t>
              </a:r>
              <a:r>
                <a:rPr lang="ru-RU" b="1" dirty="0" smtClean="0"/>
                <a:t>Способ:</a:t>
              </a:r>
              <a:endParaRPr lang="ru-RU" b="1" dirty="0"/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1071538" y="4714884"/>
              <a:ext cx="500066" cy="78581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2071670" y="5214950"/>
              <a:ext cx="500066" cy="78581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50" name="Прямая соединительная линия 49"/>
            <p:cNvCxnSpPr/>
            <p:nvPr/>
          </p:nvCxnSpPr>
          <p:spPr>
            <a:xfrm>
              <a:off x="714348" y="4929198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>
              <a:off x="714348" y="5286388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" name="Группа 66"/>
            <p:cNvGrpSpPr/>
            <p:nvPr/>
          </p:nvGrpSpPr>
          <p:grpSpPr>
            <a:xfrm>
              <a:off x="1571604" y="5072074"/>
              <a:ext cx="500066" cy="358778"/>
              <a:chOff x="1571604" y="5072074"/>
              <a:chExt cx="500066" cy="358778"/>
            </a:xfrm>
          </p:grpSpPr>
          <p:cxnSp>
            <p:nvCxnSpPr>
              <p:cNvPr id="52" name="Прямая соединительная линия 51"/>
              <p:cNvCxnSpPr/>
              <p:nvPr/>
            </p:nvCxnSpPr>
            <p:spPr>
              <a:xfrm>
                <a:off x="1571604" y="5072074"/>
                <a:ext cx="28575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 rot="5400000">
                <a:off x="1679555" y="5249875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Прямая соединительная линия 54"/>
              <p:cNvCxnSpPr/>
              <p:nvPr/>
            </p:nvCxnSpPr>
            <p:spPr>
              <a:xfrm>
                <a:off x="1857356" y="5429264"/>
                <a:ext cx="214314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7" name="Прямая соединительная линия 56"/>
            <p:cNvCxnSpPr/>
            <p:nvPr/>
          </p:nvCxnSpPr>
          <p:spPr>
            <a:xfrm>
              <a:off x="785786" y="5857892"/>
              <a:ext cx="128588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Прямоугольник 57"/>
            <p:cNvSpPr/>
            <p:nvPr/>
          </p:nvSpPr>
          <p:spPr>
            <a:xfrm>
              <a:off x="3071802" y="5715016"/>
              <a:ext cx="500066" cy="78581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8" name="Группа 67"/>
            <p:cNvGrpSpPr/>
            <p:nvPr/>
          </p:nvGrpSpPr>
          <p:grpSpPr>
            <a:xfrm>
              <a:off x="2571736" y="5572140"/>
              <a:ext cx="500066" cy="358778"/>
              <a:chOff x="1571604" y="5072074"/>
              <a:chExt cx="500066" cy="358778"/>
            </a:xfrm>
          </p:grpSpPr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1571604" y="5072074"/>
                <a:ext cx="28575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Прямая соединительная линия 69"/>
              <p:cNvCxnSpPr/>
              <p:nvPr/>
            </p:nvCxnSpPr>
            <p:spPr>
              <a:xfrm rot="5400000">
                <a:off x="1679555" y="5249875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Прямая соединительная линия 70"/>
              <p:cNvCxnSpPr/>
              <p:nvPr/>
            </p:nvCxnSpPr>
            <p:spPr>
              <a:xfrm>
                <a:off x="1857356" y="5429264"/>
                <a:ext cx="214314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2" name="Прямая соединительная линия 71"/>
            <p:cNvCxnSpPr/>
            <p:nvPr/>
          </p:nvCxnSpPr>
          <p:spPr>
            <a:xfrm>
              <a:off x="857224" y="6286520"/>
              <a:ext cx="221457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1071538" y="471488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071670" y="521495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071802" y="571501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</p:grpSp>
      <p:grpSp>
        <p:nvGrpSpPr>
          <p:cNvPr id="80" name="Группа 79"/>
          <p:cNvGrpSpPr/>
          <p:nvPr/>
        </p:nvGrpSpPr>
        <p:grpSpPr>
          <a:xfrm>
            <a:off x="4572000" y="4857760"/>
            <a:ext cx="2857520" cy="1785950"/>
            <a:chOff x="714348" y="4714884"/>
            <a:chExt cx="2857520" cy="1785950"/>
          </a:xfrm>
        </p:grpSpPr>
        <p:sp>
          <p:nvSpPr>
            <p:cNvPr id="82" name="Прямоугольник 81"/>
            <p:cNvSpPr/>
            <p:nvPr/>
          </p:nvSpPr>
          <p:spPr>
            <a:xfrm>
              <a:off x="1071538" y="4714884"/>
              <a:ext cx="500066" cy="78581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 82"/>
            <p:cNvSpPr/>
            <p:nvPr/>
          </p:nvSpPr>
          <p:spPr>
            <a:xfrm>
              <a:off x="2071670" y="5214950"/>
              <a:ext cx="500066" cy="78581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4" name="Прямая соединительная линия 83"/>
            <p:cNvCxnSpPr/>
            <p:nvPr/>
          </p:nvCxnSpPr>
          <p:spPr>
            <a:xfrm>
              <a:off x="714348" y="4929198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/>
            <p:nvPr/>
          </p:nvCxnSpPr>
          <p:spPr>
            <a:xfrm>
              <a:off x="714348" y="5286388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" name="Группа 66"/>
            <p:cNvGrpSpPr/>
            <p:nvPr/>
          </p:nvGrpSpPr>
          <p:grpSpPr>
            <a:xfrm>
              <a:off x="1571604" y="5072074"/>
              <a:ext cx="500066" cy="358778"/>
              <a:chOff x="1571604" y="5072074"/>
              <a:chExt cx="500066" cy="358778"/>
            </a:xfrm>
          </p:grpSpPr>
          <p:cxnSp>
            <p:nvCxnSpPr>
              <p:cNvPr id="97" name="Прямая соединительная линия 96"/>
              <p:cNvCxnSpPr/>
              <p:nvPr/>
            </p:nvCxnSpPr>
            <p:spPr>
              <a:xfrm>
                <a:off x="1571604" y="5072074"/>
                <a:ext cx="28575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Прямая соединительная линия 97"/>
              <p:cNvCxnSpPr/>
              <p:nvPr/>
            </p:nvCxnSpPr>
            <p:spPr>
              <a:xfrm rot="5400000">
                <a:off x="1679555" y="5249875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Прямая соединительная линия 98"/>
              <p:cNvCxnSpPr/>
              <p:nvPr/>
            </p:nvCxnSpPr>
            <p:spPr>
              <a:xfrm>
                <a:off x="1857356" y="5429264"/>
                <a:ext cx="214314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7" name="Прямая соединительная линия 86"/>
            <p:cNvCxnSpPr/>
            <p:nvPr/>
          </p:nvCxnSpPr>
          <p:spPr>
            <a:xfrm>
              <a:off x="785786" y="5857892"/>
              <a:ext cx="128588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Прямоугольник 87"/>
            <p:cNvSpPr/>
            <p:nvPr/>
          </p:nvSpPr>
          <p:spPr>
            <a:xfrm>
              <a:off x="3071802" y="5715016"/>
              <a:ext cx="500066" cy="78581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9" name="Группа 67"/>
            <p:cNvGrpSpPr/>
            <p:nvPr/>
          </p:nvGrpSpPr>
          <p:grpSpPr>
            <a:xfrm>
              <a:off x="2571736" y="5572140"/>
              <a:ext cx="500066" cy="358778"/>
              <a:chOff x="1571604" y="5072074"/>
              <a:chExt cx="500066" cy="358778"/>
            </a:xfrm>
          </p:grpSpPr>
          <p:cxnSp>
            <p:nvCxnSpPr>
              <p:cNvPr id="94" name="Прямая соединительная линия 93"/>
              <p:cNvCxnSpPr/>
              <p:nvPr/>
            </p:nvCxnSpPr>
            <p:spPr>
              <a:xfrm>
                <a:off x="1571604" y="5072074"/>
                <a:ext cx="28575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Прямая соединительная линия 94"/>
              <p:cNvCxnSpPr/>
              <p:nvPr/>
            </p:nvCxnSpPr>
            <p:spPr>
              <a:xfrm rot="5400000">
                <a:off x="1679555" y="5249875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Прямая соединительная линия 95"/>
              <p:cNvCxnSpPr/>
              <p:nvPr/>
            </p:nvCxnSpPr>
            <p:spPr>
              <a:xfrm>
                <a:off x="1857356" y="5429264"/>
                <a:ext cx="214314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0" name="Прямая соединительная линия 89"/>
            <p:cNvCxnSpPr/>
            <p:nvPr/>
          </p:nvCxnSpPr>
          <p:spPr>
            <a:xfrm>
              <a:off x="857224" y="6286520"/>
              <a:ext cx="221457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/>
            <p:cNvSpPr txBox="1"/>
            <p:nvPr/>
          </p:nvSpPr>
          <p:spPr>
            <a:xfrm>
              <a:off x="1071538" y="4714884"/>
              <a:ext cx="341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&amp;</a:t>
              </a:r>
              <a:endParaRPr lang="ru-RU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071670" y="5214950"/>
              <a:ext cx="341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&amp;</a:t>
              </a:r>
              <a:endParaRPr lang="ru-RU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3071802" y="5715016"/>
              <a:ext cx="341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&amp;</a:t>
              </a:r>
              <a:endParaRPr lang="ru-RU" dirty="0"/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6786578" y="3500438"/>
            <a:ext cx="22145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Т</a:t>
            </a:r>
            <a:r>
              <a:rPr lang="ru-RU" dirty="0" smtClean="0"/>
              <a:t>.е у нас имеется 2-а элемента «И» («ИЛИ») на 4-е входа.</a:t>
            </a:r>
            <a:endParaRPr lang="ru-RU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33314</TotalTime>
  <Words>4738</Words>
  <PresentationFormat>Экран (4:3)</PresentationFormat>
  <Paragraphs>1245</Paragraphs>
  <Slides>34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 Windows</cp:lastModifiedBy>
  <cp:revision>119</cp:revision>
  <dcterms:created xsi:type="dcterms:W3CDTF">2024-11-01T06:20:59Z</dcterms:created>
  <dcterms:modified xsi:type="dcterms:W3CDTF">2025-02-17T11:37:06Z</dcterms:modified>
</cp:coreProperties>
</file>